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33" r:id="rId2"/>
  </p:sldMasterIdLst>
  <p:notesMasterIdLst>
    <p:notesMasterId r:id="rId35"/>
  </p:notesMasterIdLst>
  <p:sldIdLst>
    <p:sldId id="256" r:id="rId3"/>
    <p:sldId id="257" r:id="rId4"/>
    <p:sldId id="392" r:id="rId5"/>
    <p:sldId id="390" r:id="rId6"/>
    <p:sldId id="391" r:id="rId7"/>
    <p:sldId id="322" r:id="rId8"/>
    <p:sldId id="265" r:id="rId9"/>
    <p:sldId id="361" r:id="rId10"/>
    <p:sldId id="362" r:id="rId11"/>
    <p:sldId id="363" r:id="rId12"/>
    <p:sldId id="364" r:id="rId13"/>
    <p:sldId id="393" r:id="rId14"/>
    <p:sldId id="365" r:id="rId15"/>
    <p:sldId id="366" r:id="rId16"/>
    <p:sldId id="368" r:id="rId17"/>
    <p:sldId id="371" r:id="rId18"/>
    <p:sldId id="398" r:id="rId19"/>
    <p:sldId id="373" r:id="rId20"/>
    <p:sldId id="397" r:id="rId21"/>
    <p:sldId id="395" r:id="rId22"/>
    <p:sldId id="396" r:id="rId23"/>
    <p:sldId id="377" r:id="rId24"/>
    <p:sldId id="402" r:id="rId25"/>
    <p:sldId id="399" r:id="rId26"/>
    <p:sldId id="403" r:id="rId27"/>
    <p:sldId id="400" r:id="rId28"/>
    <p:sldId id="404" r:id="rId29"/>
    <p:sldId id="405" r:id="rId30"/>
    <p:sldId id="408" r:id="rId31"/>
    <p:sldId id="406" r:id="rId32"/>
    <p:sldId id="407" r:id="rId33"/>
    <p:sldId id="35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>
        <p:scale>
          <a:sx n="80" d="100"/>
          <a:sy n="80" d="100"/>
        </p:scale>
        <p:origin x="-1086" y="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901F1-D8C4-425C-9440-10BBDD6D0EE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7289A-E525-48BA-B935-EDDFDCD6B0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5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F9B1D9-213D-4C87-B440-75683342F50A}" type="datetime1">
              <a:rPr lang="en-US" smtClean="0"/>
              <a:pPr/>
              <a:t>4/20/2020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4A04-6AF0-43B5-80FB-A7C04ED2EBA4}" type="datetime1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CF42-3F61-4C35-B600-92C02D85D6A9}" type="datetime1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8763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9999"/>
              </a:solidFill>
              <a:cs typeface="Arial" pitchFamily="34" charset="0"/>
            </a:endParaRPr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9999"/>
              </a:solidFill>
              <a:cs typeface="Arial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84" charset="2"/>
              <a:buNone/>
              <a:defRPr sz="2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25BEEF16-CBC7-4AA8-B1FB-1DAFE8C806F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460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223C854A-3B47-461E-9031-7A1C354EA54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663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E8F95CA3-D5C8-4FF9-827D-D5A33DF7619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177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891C4993-6B94-4F5C-805B-4CBC91F539F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019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02D5AF5F-8C45-4B23-9A37-09122DC9A22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837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76964F36-AF9F-4AE8-9C5E-22D72AEBAD7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29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ADF9951C-D613-4E69-B17A-D8096210492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870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C97F722F-6D19-4ED3-846E-AA5FFD8C1715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21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C74D1B-5027-4201-89EA-DD7AD96D7955}" type="datetime1">
              <a:rPr lang="en-US" smtClean="0"/>
              <a:pPr/>
              <a:t>4/20/2020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BAB76C79-D4A0-44F5-937E-ACF633F27A4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201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7C7C56DB-DFB0-4BE8-A476-9C6B69CA3D2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906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8544A1D0-6005-4E72-A581-A438176CC79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52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3F7AFBA4-A391-4747-BBB0-FBFB332743C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4243053-2B71-4763-A62D-24FB5322E90B}" type="datetime1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470E-8FFB-4D4B-8F27-860111BA2D5C}" type="datetime1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7E2E-CCB0-46E5-A94A-CE82AB8588AA}" type="datetime1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80BEF7-E98E-42A4-9D43-F1CFD952AD02}" type="datetime1">
              <a:rPr lang="en-US" smtClean="0"/>
              <a:pPr/>
              <a:t>4/20/2020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245A-2894-4908-B6E2-A08895C7995A}" type="datetime1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A5E794-C5D9-49C4-86EB-7D30B7E5F7A2}" type="datetime1">
              <a:rPr lang="en-US" smtClean="0"/>
              <a:pPr/>
              <a:t>4/20/2020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5E22C1-A172-4CA5-B6DB-EDC7A7A6C051}" type="datetime1">
              <a:rPr lang="en-US" smtClean="0"/>
              <a:pPr/>
              <a:t>4/20/2020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D8389DD-AA1C-4803-94BC-268FBB02F5C2}" type="datetime1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rc 2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9999"/>
              </a:solidFill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1" sz="1400">
                <a:solidFill>
                  <a:srgbClr val="FF9966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1400">
                <a:solidFill>
                  <a:srgbClr val="FF9966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400">
                <a:solidFill>
                  <a:srgbClr val="FF9966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99920-8E93-417C-826A-542F9008EEDE}" type="slidenum">
              <a:rPr lang="ar-SA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17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Helvetica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Helvetica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Helvetica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Helvetica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6034" y="1600200"/>
            <a:ext cx="6172200" cy="2209800"/>
          </a:xfrm>
        </p:spPr>
        <p:txBody>
          <a:bodyPr>
            <a:normAutofit/>
          </a:bodyPr>
          <a:lstStyle/>
          <a:p>
            <a:pPr algn="ctr" rtl="1"/>
            <a:r>
              <a:rPr lang="fa-IR" sz="3000" dirty="0" smtClean="0">
                <a:solidFill>
                  <a:prstClr val="black"/>
                </a:solidFill>
                <a:latin typeface="Trebuchet MS"/>
                <a:ea typeface="+mj-ea"/>
                <a:cs typeface="B Titr" pitchFamily="2" charset="-78"/>
              </a:rPr>
              <a:t>ویتامین ها ،مواد معدنی و آنتی اکسیدان ها</a:t>
            </a:r>
          </a:p>
          <a:p>
            <a:pPr algn="ctr" rtl="1"/>
            <a:r>
              <a:rPr lang="en-US" sz="3600" b="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  <a:t/>
            </a:r>
            <a:br>
              <a:rPr lang="en-US" sz="3600" b="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</a:br>
            <a:r>
              <a:rPr lang="fa-IR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  <a:t>دکتر خسرو جلالی</a:t>
            </a:r>
            <a:r>
              <a:rPr lang="fa-IR" sz="280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  <a:t/>
            </a:r>
            <a:br>
              <a:rPr lang="fa-IR" sz="280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</a:br>
            <a:r>
              <a:rPr lang="fa-IR" sz="140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  <a:t>(استادیار دانشگاه آزاد 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  <a:t> </a:t>
            </a:r>
            <a:r>
              <a:rPr lang="fa-IR" sz="140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  <a:t>اسلامی اصفهان)</a:t>
            </a:r>
            <a:r>
              <a:rPr lang="fa-IR" sz="360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  <a:t/>
            </a:r>
            <a:br>
              <a:rPr lang="fa-IR" sz="360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</a:br>
            <a:endParaRPr lang="en-US" sz="2000" b="1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6" descr="C:\Users\farhang\Desktop\smallAZAD-Logo-JPG-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69"/>
            <a:ext cx="1219200" cy="16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farhang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247" y="3939575"/>
            <a:ext cx="23145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arhang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777" y="3942544"/>
            <a:ext cx="26193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farhang\Desktop\6815921_3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209" y="140323"/>
            <a:ext cx="2057400" cy="154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6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ویتامین </a:t>
            </a:r>
            <a:r>
              <a:rPr lang="en-US" b="1" dirty="0" smtClean="0">
                <a:solidFill>
                  <a:srgbClr val="FF0000"/>
                </a:solidFill>
                <a:cs typeface="B Nazanin" pitchFamily="2" charset="-78"/>
              </a:rPr>
              <a:t>E</a:t>
            </a:r>
          </a:p>
          <a:p>
            <a:pPr algn="r" rtl="1"/>
            <a:r>
              <a:rPr lang="fa-IR" sz="2200" b="1" dirty="0" smtClean="0">
                <a:latin typeface="Times New Roman" pitchFamily="18" charset="0"/>
                <a:cs typeface="B Nazanin" pitchFamily="2" charset="-78"/>
              </a:rPr>
              <a:t>سلامت پوست و مو</a:t>
            </a:r>
          </a:p>
          <a:p>
            <a:pPr algn="r" rtl="1"/>
            <a:r>
              <a:rPr lang="fa-IR" sz="2200" b="1" dirty="0" smtClean="0">
                <a:latin typeface="Times New Roman" pitchFamily="18" charset="0"/>
                <a:cs typeface="B Nazanin" pitchFamily="2" charset="-78"/>
              </a:rPr>
              <a:t>تنظیم هورمونها</a:t>
            </a:r>
          </a:p>
          <a:p>
            <a:pPr algn="r" rtl="1"/>
            <a:r>
              <a:rPr lang="fa-IR" sz="2200" b="1" dirty="0" smtClean="0">
                <a:latin typeface="Times New Roman" pitchFamily="18" charset="0"/>
                <a:cs typeface="B Nazanin" pitchFamily="2" charset="-78"/>
              </a:rPr>
              <a:t>بینایی</a:t>
            </a:r>
          </a:p>
          <a:p>
            <a:pPr algn="r" rtl="1"/>
            <a:r>
              <a:rPr lang="fa-IR" sz="2200" b="1" dirty="0" smtClean="0">
                <a:latin typeface="Times New Roman" pitchFamily="18" charset="0"/>
                <a:cs typeface="B Nazanin" pitchFamily="2" charset="-78"/>
              </a:rPr>
              <a:t>مصرف زیاد مسمومیت و ضعیف شدن بینایی</a:t>
            </a:r>
          </a:p>
          <a:p>
            <a:pPr algn="r" rtl="1"/>
            <a:r>
              <a:rPr lang="fa-IR" sz="2200" b="1" dirty="0" smtClean="0">
                <a:latin typeface="Times New Roman" pitchFamily="18" charset="0"/>
                <a:cs typeface="B Nazanin" pitchFamily="2" charset="-78"/>
              </a:rPr>
              <a:t>جلوگیری  از  آلزایمر</a:t>
            </a:r>
          </a:p>
          <a:p>
            <a:pPr algn="r" rtl="1"/>
            <a:r>
              <a:rPr lang="fa-IR" sz="2200" b="1" dirty="0" smtClean="0">
                <a:latin typeface="Times New Roman" pitchFamily="18" charset="0"/>
                <a:cs typeface="B Nazanin" pitchFamily="2" charset="-78"/>
              </a:rPr>
              <a:t>مصرف </a:t>
            </a:r>
            <a:r>
              <a:rPr lang="en-US" sz="2200" b="1" dirty="0" smtClean="0">
                <a:latin typeface="Times New Roman" pitchFamily="18" charset="0"/>
                <a:cs typeface="B Nazanin" pitchFamily="2" charset="-78"/>
              </a:rPr>
              <a:t>e400</a:t>
            </a:r>
          </a:p>
          <a:p>
            <a:pPr lvl="0" algn="r" rtl="1">
              <a:buClr>
                <a:srgbClr val="FE8637"/>
              </a:buClr>
            </a:pPr>
            <a:r>
              <a:rPr lang="fa-IR" sz="2200" b="1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جلوگیری از سرطان روده و معده</a:t>
            </a:r>
          </a:p>
          <a:p>
            <a:pPr algn="r" rtl="1"/>
            <a:endParaRPr lang="fa-IR" sz="2200" b="1" dirty="0">
              <a:latin typeface="Times New Roman" pitchFamily="18" charset="0"/>
              <a:cs typeface="B Nazanin" pitchFamily="2" charset="-78"/>
            </a:endParaRPr>
          </a:p>
          <a:p>
            <a:pPr algn="r" rtl="1">
              <a:buFont typeface="Courier New" pitchFamily="49" charset="0"/>
              <a:buChar char="o"/>
            </a:pPr>
            <a:endParaRPr lang="en-US" b="1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1" name="Picture 3" descr="C:\Users\farhang\Desktop\vitamn-e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8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r" rtl="1">
              <a:buClr>
                <a:srgbClr val="FE8637"/>
              </a:buClr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ویتامین </a:t>
            </a:r>
            <a:r>
              <a:rPr lang="en-US" b="1" dirty="0" smtClean="0">
                <a:solidFill>
                  <a:srgbClr val="FF0000"/>
                </a:solidFill>
                <a:cs typeface="B Nazanin" pitchFamily="2" charset="-78"/>
              </a:rPr>
              <a:t>A</a:t>
            </a:r>
          </a:p>
          <a:p>
            <a:pPr lvl="0" algn="r" rtl="1">
              <a:buClr>
                <a:srgbClr val="FE8637"/>
              </a:buClr>
            </a:pPr>
            <a:r>
              <a:rPr lang="fa-IR" sz="2200" b="1" dirty="0" smtClean="0">
                <a:cs typeface="B Nazanin" pitchFamily="2" charset="-78"/>
              </a:rPr>
              <a:t>بینایی</a:t>
            </a:r>
          </a:p>
          <a:p>
            <a:pPr lvl="0" algn="r" rtl="1">
              <a:buClr>
                <a:srgbClr val="FE8637"/>
              </a:buClr>
            </a:pPr>
            <a:r>
              <a:rPr lang="fa-IR" sz="2200" b="1" dirty="0" smtClean="0">
                <a:cs typeface="B Nazanin" pitchFamily="2" charset="-78"/>
              </a:rPr>
              <a:t>بتاکاروتن شکل فعال </a:t>
            </a:r>
            <a:endParaRPr lang="en-US" sz="2200" b="1" dirty="0" smtClean="0">
              <a:cs typeface="B Nazanin" pitchFamily="2" charset="-78"/>
            </a:endParaRPr>
          </a:p>
          <a:p>
            <a:pPr lvl="0" algn="r" rtl="1">
              <a:buClr>
                <a:srgbClr val="FE8637"/>
              </a:buClr>
            </a:pPr>
            <a:r>
              <a:rPr lang="fa-IR" sz="2200" b="1" dirty="0" smtClean="0">
                <a:cs typeface="B Nazanin" pitchFamily="2" charset="-78"/>
              </a:rPr>
              <a:t>پوست</a:t>
            </a:r>
          </a:p>
          <a:p>
            <a:pPr lvl="0" algn="r" rtl="1">
              <a:buClr>
                <a:srgbClr val="FE8637"/>
              </a:buClr>
            </a:pPr>
            <a:r>
              <a:rPr lang="fa-IR" sz="2200" b="1" dirty="0" smtClean="0">
                <a:cs typeface="B Nazanin" pitchFamily="2" charset="-78"/>
              </a:rPr>
              <a:t>سیستم ایمنی بدن</a:t>
            </a:r>
          </a:p>
          <a:p>
            <a:pPr lvl="0" algn="r" rtl="1">
              <a:buClr>
                <a:srgbClr val="FE8637"/>
              </a:buClr>
            </a:pPr>
            <a:r>
              <a:rPr lang="fa-IR" sz="2200" b="1" dirty="0" smtClean="0">
                <a:cs typeface="B Nazanin" pitchFamily="2" charset="-78"/>
              </a:rPr>
              <a:t>مصرف زیاد باعث مسمومیت</a:t>
            </a:r>
          </a:p>
          <a:p>
            <a:pPr lvl="0" algn="r" rtl="1">
              <a:buClr>
                <a:srgbClr val="FE8637"/>
              </a:buClr>
            </a:pPr>
            <a:r>
              <a:rPr lang="fa-IR" sz="2200" b="1" dirty="0" smtClean="0">
                <a:cs typeface="B Nazanin" pitchFamily="2" charset="-78"/>
              </a:rPr>
              <a:t>در سنتز استخوان</a:t>
            </a:r>
            <a:endParaRPr lang="en-US" sz="2200" b="1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4" name="Picture 2" descr="C:\Users\farhang\Desktop\1527883472_X4vN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1981200" cy="25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9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ویتامین </a:t>
            </a:r>
            <a:r>
              <a:rPr lang="en-US" dirty="0" smtClean="0">
                <a:solidFill>
                  <a:srgbClr val="FF0000"/>
                </a:solidFill>
                <a:cs typeface="B Nazanin" pitchFamily="2" charset="-78"/>
              </a:rPr>
              <a:t>K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انعقاد خون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در تولید انرژی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مصرف زیاد مسمومیت 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C:\Users\farhang\Desktop\vitamin-K-malltina-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495800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011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4416552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ویتامین </a:t>
            </a:r>
            <a:r>
              <a:rPr lang="en-US" dirty="0" smtClean="0">
                <a:solidFill>
                  <a:srgbClr val="FF0000"/>
                </a:solidFill>
                <a:cs typeface="B Nazanin" pitchFamily="2" charset="-78"/>
              </a:rPr>
              <a:t>C</a:t>
            </a:r>
          </a:p>
          <a:p>
            <a:pPr algn="r" rtl="1">
              <a:buFont typeface="Wingdings" pitchFamily="2" charset="2"/>
              <a:buChar char="q"/>
            </a:pPr>
            <a:r>
              <a:rPr lang="fa-IR" dirty="0" smtClean="0">
                <a:latin typeface="Times New Roman" pitchFamily="18" charset="0"/>
                <a:cs typeface="B Nazanin" pitchFamily="2" charset="-78"/>
              </a:rPr>
              <a:t>تقویت سیستم ایمنی</a:t>
            </a:r>
          </a:p>
          <a:p>
            <a:pPr algn="r" rtl="1">
              <a:buFont typeface="Wingdings" pitchFamily="2" charset="2"/>
              <a:buChar char="q"/>
            </a:pPr>
            <a:r>
              <a:rPr lang="fa-IR" dirty="0" smtClean="0">
                <a:latin typeface="Times New Roman" pitchFamily="18" charset="0"/>
                <a:cs typeface="B Nazanin" pitchFamily="2" charset="-78"/>
              </a:rPr>
              <a:t>کمک به جذب آهن در روده</a:t>
            </a:r>
          </a:p>
          <a:p>
            <a:pPr algn="r" rtl="1">
              <a:buFont typeface="Wingdings" pitchFamily="2" charset="2"/>
              <a:buChar char="q"/>
            </a:pPr>
            <a:r>
              <a:rPr lang="fa-IR" dirty="0" smtClean="0">
                <a:latin typeface="Times New Roman" pitchFamily="18" charset="0"/>
                <a:cs typeface="B Nazanin" pitchFamily="2" charset="-78"/>
              </a:rPr>
              <a:t>بافت غضروف و استخوان</a:t>
            </a:r>
          </a:p>
          <a:p>
            <a:pPr algn="r" rtl="1">
              <a:buFont typeface="Wingdings" pitchFamily="2" charset="2"/>
              <a:buChar char="q"/>
            </a:pPr>
            <a:r>
              <a:rPr lang="fa-IR" dirty="0" smtClean="0">
                <a:latin typeface="Times New Roman" pitchFamily="18" charset="0"/>
                <a:cs typeface="B Nazanin" pitchFamily="2" charset="-78"/>
              </a:rPr>
              <a:t>سوخت و ساز کربوهیدرات ها و اسیدهای آمینه</a:t>
            </a:r>
          </a:p>
          <a:p>
            <a:pPr algn="r" rtl="1">
              <a:buFont typeface="Wingdings" pitchFamily="2" charset="2"/>
              <a:buChar char="q"/>
            </a:pPr>
            <a:endParaRPr lang="fa-IR" b="1" dirty="0" smtClean="0">
              <a:latin typeface="Times New Roman" pitchFamily="18" charset="0"/>
              <a:cs typeface="B Nazanin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en-US" b="1" dirty="0" smtClean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122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2667000" cy="312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01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7467600" cy="5864352"/>
          </a:xfrm>
        </p:spPr>
        <p:txBody>
          <a:bodyPr>
            <a:normAutofit/>
          </a:bodyPr>
          <a:lstStyle/>
          <a:p>
            <a:pPr algn="r" rtl="1"/>
            <a:r>
              <a:rPr lang="fa-IR" sz="2200" b="1" dirty="0" smtClean="0">
                <a:solidFill>
                  <a:srgbClr val="FF0000"/>
                </a:solidFill>
                <a:cs typeface="B Nazanin" pitchFamily="2" charset="-78"/>
              </a:rPr>
              <a:t>ویتامین گروه</a:t>
            </a:r>
            <a:r>
              <a:rPr lang="en-US" sz="2200" b="1" dirty="0" smtClean="0">
                <a:solidFill>
                  <a:srgbClr val="FF0000"/>
                </a:solidFill>
                <a:cs typeface="B Nazanin" pitchFamily="2" charset="-78"/>
              </a:rPr>
              <a:t>B</a:t>
            </a:r>
          </a:p>
          <a:p>
            <a:pPr algn="r" rtl="1"/>
            <a:r>
              <a:rPr lang="fa-IR" sz="2200" b="1" dirty="0"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رشد عصبی به خصوص در دوران رشد</a:t>
            </a:r>
            <a:endParaRPr lang="en-US" sz="2000" dirty="0" smtClean="0">
              <a:cs typeface="B Nazanin" pitchFamily="2" charset="-78"/>
            </a:endParaRPr>
          </a:p>
          <a:p>
            <a:pPr lvl="0" algn="r" rtl="1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000" kern="0" dirty="0" smtClean="0">
                <a:latin typeface="Arial"/>
                <a:cs typeface="B Nazanin" pitchFamily="2" charset="-78"/>
              </a:rPr>
              <a:t>ویتامینهای 6</a:t>
            </a:r>
            <a:r>
              <a:rPr kumimoji="1" lang="en-US" sz="2000" kern="0" dirty="0">
                <a:latin typeface="Arial"/>
                <a:cs typeface="B Nazanin" pitchFamily="2" charset="-78"/>
              </a:rPr>
              <a:t>B</a:t>
            </a:r>
            <a:r>
              <a:rPr kumimoji="1" lang="fa-IR" sz="2000" kern="0" dirty="0" smtClean="0">
                <a:latin typeface="Arial"/>
                <a:cs typeface="B Nazanin" pitchFamily="2" charset="-78"/>
              </a:rPr>
              <a:t>، 12</a:t>
            </a:r>
            <a:r>
              <a:rPr kumimoji="1" lang="en-US" sz="2000" kern="0" dirty="0">
                <a:latin typeface="Arial"/>
                <a:cs typeface="B Nazanin" pitchFamily="2" charset="-78"/>
              </a:rPr>
              <a:t>B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 </a:t>
            </a:r>
            <a:r>
              <a:rPr kumimoji="1" lang="fa-IR" sz="2000" kern="0" dirty="0" smtClean="0">
                <a:latin typeface="Arial"/>
                <a:cs typeface="B Nazanin" pitchFamily="2" charset="-78"/>
              </a:rPr>
              <a:t>در 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تولید و افزایش گلبول قرمز، هموگلوبین و خون مؤثرند.  </a:t>
            </a:r>
          </a:p>
          <a:p>
            <a:pPr lvl="0" algn="r" rtl="1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000" kern="0" dirty="0">
                <a:latin typeface="Arial"/>
                <a:cs typeface="B Nazanin" pitchFamily="2" charset="-78"/>
              </a:rPr>
              <a:t>ویتامینهای 1</a:t>
            </a:r>
            <a:r>
              <a:rPr kumimoji="1" lang="en-US" sz="2000" kern="0" dirty="0">
                <a:latin typeface="Arial"/>
                <a:cs typeface="B Nazanin" pitchFamily="2" charset="-78"/>
              </a:rPr>
              <a:t>B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، اسید پنتوتنیک و بیوتین از ضعف، خستگی و دردهای عضلانی و مفصلی جلوگیری می کنند. </a:t>
            </a:r>
            <a:endParaRPr kumimoji="1" lang="en-US" sz="2000" kern="0" dirty="0" smtClean="0">
              <a:latin typeface="Arial"/>
              <a:cs typeface="B Nazanin" pitchFamily="2" charset="-78"/>
            </a:endParaRPr>
          </a:p>
          <a:p>
            <a:pPr lvl="0" algn="r" rtl="1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000" kern="0" dirty="0" smtClean="0">
                <a:latin typeface="Arial"/>
                <a:cs typeface="B Nazanin" pitchFamily="2" charset="-78"/>
              </a:rPr>
              <a:t>همچنین 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با جلوگیری از تراکم اسید پیروویک و وارد کردن آن به چرخه کربس در طی فعالیت های جسمانی، خستگی زودرس را در ورزشکاران به تأخیر می اندازند. ویتامینهای 1</a:t>
            </a:r>
            <a:r>
              <a:rPr kumimoji="1" lang="en-US" sz="2000" kern="0" dirty="0">
                <a:latin typeface="Arial"/>
                <a:cs typeface="B Nazanin" pitchFamily="2" charset="-78"/>
              </a:rPr>
              <a:t>B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، 6</a:t>
            </a:r>
            <a:r>
              <a:rPr kumimoji="1" lang="en-US" sz="2000" kern="0" dirty="0">
                <a:latin typeface="Arial"/>
                <a:cs typeface="B Nazanin" pitchFamily="2" charset="-78"/>
              </a:rPr>
              <a:t>B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، 12</a:t>
            </a:r>
            <a:r>
              <a:rPr kumimoji="1" lang="en-US" sz="2000" kern="0" dirty="0">
                <a:latin typeface="Arial"/>
                <a:cs typeface="B Nazanin" pitchFamily="2" charset="-78"/>
              </a:rPr>
              <a:t>B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 </a:t>
            </a:r>
            <a:r>
              <a:rPr kumimoji="1" lang="fa-IR" sz="2000" kern="0" dirty="0" smtClean="0">
                <a:latin typeface="Arial"/>
                <a:cs typeface="B Nazanin" pitchFamily="2" charset="-78"/>
              </a:rPr>
              <a:t>در 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تجدید قوای جسمانی ورزشکاران مؤثرند</a:t>
            </a:r>
            <a:r>
              <a:rPr kumimoji="1" lang="fa-IR" sz="2000" kern="0" dirty="0" smtClean="0">
                <a:latin typeface="Arial"/>
                <a:cs typeface="B Nazanin" pitchFamily="2" charset="-78"/>
              </a:rPr>
              <a:t>.</a:t>
            </a:r>
            <a:endParaRPr kumimoji="1" lang="en-US" sz="2000" kern="0" dirty="0" smtClean="0">
              <a:latin typeface="Arial"/>
              <a:cs typeface="B Nazanin" pitchFamily="2" charset="-78"/>
            </a:endParaRPr>
          </a:p>
          <a:p>
            <a:pPr lvl="0" algn="r" rtl="1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000" kern="0" dirty="0" smtClean="0">
                <a:latin typeface="Arial"/>
                <a:cs typeface="B Nazanin" pitchFamily="2" charset="-78"/>
              </a:rPr>
              <a:t> 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1</a:t>
            </a:r>
            <a:r>
              <a:rPr kumimoji="1" lang="en-US" sz="2000" kern="0" dirty="0">
                <a:latin typeface="Arial"/>
                <a:cs typeface="B Nazanin" pitchFamily="2" charset="-78"/>
              </a:rPr>
              <a:t>B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 در تعادل قند خون نیز شرکت دارد وبه </a:t>
            </a:r>
            <a:r>
              <a:rPr kumimoji="1" lang="fa-IR" sz="2000" kern="0" dirty="0" smtClean="0">
                <a:latin typeface="Arial"/>
                <a:cs typeface="B Nazanin" pitchFamily="2" charset="-78"/>
              </a:rPr>
              <a:t>ذخیره 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سازی گلیکوژن در کبد و سنتز چربیها از کربوهیدراتها کمک می کند. </a:t>
            </a:r>
            <a:endParaRPr kumimoji="1" lang="en-US" sz="2000" kern="0" dirty="0" smtClean="0">
              <a:latin typeface="Arial"/>
              <a:cs typeface="B Nazanin" pitchFamily="2" charset="-78"/>
            </a:endParaRPr>
          </a:p>
          <a:p>
            <a:pPr lvl="0" algn="r" rtl="1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000" kern="0" dirty="0" smtClean="0">
                <a:latin typeface="Arial"/>
                <a:cs typeface="B Nazanin" pitchFamily="2" charset="-78"/>
              </a:rPr>
              <a:t>6</a:t>
            </a:r>
            <a:r>
              <a:rPr kumimoji="1" lang="en-US" sz="2000" kern="0" dirty="0" smtClean="0">
                <a:latin typeface="Arial"/>
                <a:cs typeface="B Nazanin" pitchFamily="2" charset="-78"/>
              </a:rPr>
              <a:t>B</a:t>
            </a:r>
            <a:r>
              <a:rPr kumimoji="1" lang="fa-IR" sz="2000" kern="0" dirty="0" smtClean="0">
                <a:latin typeface="Arial"/>
                <a:cs typeface="B Nazanin" pitchFamily="2" charset="-78"/>
              </a:rPr>
              <a:t> 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در موقع فعالیت سرعت تجزیۀ قندها و چربیها را افزایش می دهد</a:t>
            </a:r>
            <a:r>
              <a:rPr kumimoji="1" lang="fa-IR" sz="2000" kern="0" dirty="0">
                <a:solidFill>
                  <a:srgbClr val="006666"/>
                </a:solidFill>
                <a:latin typeface="Arial"/>
                <a:cs typeface="Arial" charset="0"/>
              </a:rPr>
              <a:t>.</a:t>
            </a:r>
            <a:r>
              <a:rPr kumimoji="1" lang="fa-IR" sz="3200" kern="0" dirty="0">
                <a:solidFill>
                  <a:srgbClr val="006666"/>
                </a:solidFill>
                <a:latin typeface="Arial"/>
              </a:rPr>
              <a:t> </a:t>
            </a:r>
            <a:endParaRPr kumimoji="1" lang="en-US" sz="3200" kern="0" dirty="0">
              <a:solidFill>
                <a:srgbClr val="006666"/>
              </a:solidFill>
              <a:latin typeface="Arial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2" descr="C:\Users\farhang\Desktop\dyjg200c_thumb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" y="3979666"/>
            <a:ext cx="2363190" cy="23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91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Low" rtl="1">
              <a:buClr>
                <a:srgbClr val="FE8637"/>
              </a:buClr>
            </a:pPr>
            <a:r>
              <a:rPr lang="fa-IR" dirty="0">
                <a:solidFill>
                  <a:srgbClr val="FF0000"/>
                </a:solidFill>
                <a:latin typeface="Times New Roman"/>
                <a:ea typeface="Times New Roman"/>
                <a:cs typeface="B Nazanin"/>
              </a:rPr>
              <a:t>مواد </a:t>
            </a:r>
            <a:r>
              <a:rPr lang="fa-IR" dirty="0" smtClean="0">
                <a:solidFill>
                  <a:srgbClr val="FF0000"/>
                </a:solidFill>
                <a:latin typeface="Times New Roman"/>
                <a:ea typeface="Times New Roman"/>
                <a:cs typeface="B Nazanin"/>
              </a:rPr>
              <a:t>معدني</a:t>
            </a:r>
          </a:p>
          <a:p>
            <a:pPr lvl="0" algn="justLow" rtl="1">
              <a:buClr>
                <a:srgbClr val="FE8637"/>
              </a:buClr>
            </a:pPr>
            <a:r>
              <a:rPr lang="fa-IR" dirty="0" smtClean="0">
                <a:solidFill>
                  <a:srgbClr val="000000"/>
                </a:solidFill>
                <a:latin typeface="Times New Roman"/>
                <a:ea typeface="Times New Roman"/>
                <a:cs typeface="B Nazanin"/>
              </a:rPr>
              <a:t> </a:t>
            </a:r>
            <a:r>
              <a:rPr lang="fa-IR" dirty="0">
                <a:solidFill>
                  <a:srgbClr val="000000"/>
                </a:solidFill>
                <a:latin typeface="Times New Roman"/>
                <a:ea typeface="Times New Roman"/>
                <a:cs typeface="B Nazanin"/>
              </a:rPr>
              <a:t>حدود 5-4 درصد يا 2.8 و 3.5 كيلوگرم از وزن بدن را به ترتيب در زنان و مردان تشكيل مي­دهند. </a:t>
            </a:r>
          </a:p>
          <a:p>
            <a:pPr lvl="0" algn="justLow" rtl="1">
              <a:buClr>
                <a:srgbClr val="FE8637"/>
              </a:buClr>
            </a:pPr>
            <a:r>
              <a:rPr lang="fa-IR" dirty="0">
                <a:solidFill>
                  <a:srgbClr val="000000"/>
                </a:solidFill>
                <a:latin typeface="Times New Roman"/>
                <a:ea typeface="Times New Roman"/>
                <a:cs typeface="B Nazanin"/>
              </a:rPr>
              <a:t>حدود 50 درصد اين وزن كلسيم و 25 درصد آن فسفر (به شكل فسفات) است. </a:t>
            </a:r>
          </a:p>
          <a:p>
            <a:pPr lvl="0" algn="justLow" rtl="1">
              <a:buClr>
                <a:srgbClr val="FE8637"/>
              </a:buClr>
            </a:pPr>
            <a:r>
              <a:rPr lang="fa-IR" dirty="0">
                <a:solidFill>
                  <a:srgbClr val="000000"/>
                </a:solidFill>
                <a:latin typeface="Times New Roman"/>
                <a:ea typeface="Times New Roman"/>
                <a:cs typeface="B Nazanin"/>
              </a:rPr>
              <a:t>تقريباً </a:t>
            </a: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Nazanin"/>
              </a:rPr>
              <a:t>99 درصد كلسيم و 70 درصد فسفات در استخوان­ها و دندان­ها </a:t>
            </a:r>
            <a:r>
              <a:rPr lang="fa-IR" dirty="0">
                <a:solidFill>
                  <a:srgbClr val="000000"/>
                </a:solidFill>
                <a:latin typeface="Times New Roman"/>
                <a:ea typeface="Times New Roman"/>
                <a:cs typeface="B Nazanin"/>
              </a:rPr>
              <a:t>قرار دارند.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2" descr="C:\Users\farhang\Desktop\7151386_4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10743"/>
            <a:ext cx="2590800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7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5178552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کلسیم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000" dirty="0">
                <a:latin typeface="Times New Roman"/>
                <a:ea typeface="Times New Roman"/>
                <a:cs typeface="B Nazanin" pitchFamily="2" charset="-78"/>
              </a:rPr>
              <a:t>كلسيم فراوان ترين ماده معدني در </a:t>
            </a:r>
            <a:r>
              <a:rPr lang="fa-IR" sz="2000" dirty="0" smtClean="0">
                <a:latin typeface="Times New Roman"/>
                <a:ea typeface="Times New Roman"/>
                <a:cs typeface="B Nazanin" pitchFamily="2" charset="-78"/>
              </a:rPr>
              <a:t>بدن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000" dirty="0">
                <a:latin typeface="Times New Roman"/>
                <a:ea typeface="Times New Roman"/>
                <a:cs typeface="B Nazanin" pitchFamily="2" charset="-78"/>
              </a:rPr>
              <a:t>حدود 99 درصد كلسيم در استخوان­ها و دندان­ها وجود </a:t>
            </a:r>
            <a:r>
              <a:rPr lang="fa-IR" sz="2000" dirty="0" smtClean="0">
                <a:latin typeface="Times New Roman"/>
                <a:ea typeface="Times New Roman"/>
                <a:cs typeface="B Nazanin" pitchFamily="2" charset="-78"/>
              </a:rPr>
              <a:t>دارد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000" dirty="0" smtClean="0">
                <a:latin typeface="Times New Roman" pitchFamily="18" charset="0"/>
                <a:cs typeface="B Nazanin" pitchFamily="2" charset="-78"/>
              </a:rPr>
              <a:t>انقباضات عضلانی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000" dirty="0" smtClean="0">
                <a:latin typeface="Times New Roman" pitchFamily="18" charset="0"/>
                <a:cs typeface="B Nazanin" pitchFamily="2" charset="-78"/>
              </a:rPr>
              <a:t>واکنش های شیمیایی و متابولیکی فعالیت  ورزش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000" dirty="0" smtClean="0">
                <a:latin typeface="Times New Roman" pitchFamily="18" charset="0"/>
                <a:cs typeface="B Nazanin" pitchFamily="2" charset="-78"/>
              </a:rPr>
              <a:t> وابسته به پبام دهی کلسیم هستند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000" dirty="0" smtClean="0">
                <a:latin typeface="Times New Roman" pitchFamily="18" charset="0"/>
                <a:cs typeface="B Nazanin" pitchFamily="2" charset="-78"/>
              </a:rPr>
              <a:t>استفاده از مکمل های کلسیم همراه با ویتامین </a:t>
            </a:r>
            <a:r>
              <a:rPr lang="en-US" sz="2000" dirty="0" smtClean="0">
                <a:latin typeface="Times New Roman" pitchFamily="18" charset="0"/>
                <a:cs typeface="B Nazanin" pitchFamily="2" charset="-78"/>
              </a:rPr>
              <a:t>D</a:t>
            </a:r>
            <a:r>
              <a:rPr lang="fa-IR" sz="2000" dirty="0" smtClean="0">
                <a:latin typeface="Times New Roman" pitchFamily="18" charset="0"/>
                <a:cs typeface="B Nazanin" pitchFamily="2" charset="-78"/>
              </a:rPr>
              <a:t> برای پیشگیری از پوکی استخوان</a:t>
            </a:r>
            <a:endParaRPr lang="en-US" sz="2000" dirty="0">
              <a:latin typeface="Times New Roman" pitchFamily="18" charset="0"/>
              <a:cs typeface="B Nazanin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170" name="Picture 2" descr="C:\Users\farhang\Desktop\1853332_8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253634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79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</a:rPr>
              <a:t>آهن </a:t>
            </a:r>
          </a:p>
          <a:p>
            <a:pPr algn="r" rtl="1"/>
            <a:r>
              <a:rPr lang="fa-IR" sz="2200" dirty="0" smtClean="0">
                <a:cs typeface="B Nazanin" pitchFamily="2" charset="-78"/>
              </a:rPr>
              <a:t>ساختمان هموگلوبین</a:t>
            </a:r>
          </a:p>
          <a:p>
            <a:pPr algn="r" rtl="1"/>
            <a:r>
              <a:rPr lang="fa-IR" sz="2200" dirty="0" smtClean="0">
                <a:cs typeface="B Nazanin" pitchFamily="2" charset="-78"/>
              </a:rPr>
              <a:t>کم خونی </a:t>
            </a:r>
            <a:endParaRPr lang="en-US" sz="22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42" name="Picture 2" descr="C:\Users\farhang\Desktop\6658387_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3242906" cy="21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895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fa-IR" b="1" dirty="0" smtClean="0">
                <a:solidFill>
                  <a:srgbClr val="FF0000"/>
                </a:solidFill>
                <a:latin typeface="Calibri"/>
                <a:ea typeface="+mj-ea"/>
                <a:cs typeface="B Nazanin" pitchFamily="2" charset="-78"/>
              </a:rPr>
              <a:t>سایر مواد معدنی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200" b="1" dirty="0" smtClean="0">
                <a:latin typeface="Calibri"/>
                <a:ea typeface="+mj-ea"/>
                <a:cs typeface="B Nazanin" pitchFamily="2" charset="-78"/>
              </a:rPr>
              <a:t>فسفر: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200" b="1" dirty="0" smtClean="0">
                <a:latin typeface="Calibri"/>
                <a:ea typeface="+mj-ea"/>
                <a:cs typeface="B Nazanin" pitchFamily="2" charset="-78"/>
              </a:rPr>
              <a:t> در ساختمان استخوا ن ها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200" b="1" dirty="0" smtClean="0">
                <a:latin typeface="Calibri"/>
                <a:ea typeface="+mj-ea"/>
                <a:cs typeface="B Nazanin" pitchFamily="2" charset="-78"/>
              </a:rPr>
              <a:t>منیزیم: 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200" b="1" dirty="0" smtClean="0">
                <a:latin typeface="Calibri"/>
                <a:ea typeface="+mj-ea"/>
                <a:cs typeface="B Nazanin" pitchFamily="2" charset="-78"/>
              </a:rPr>
              <a:t>در انقباضات عضلانی و سوخت ساز</a:t>
            </a:r>
          </a:p>
          <a:p>
            <a:pPr algn="r" rtl="1">
              <a:buFont typeface="Wingdings" pitchFamily="2" charset="2"/>
              <a:buChar char="q"/>
            </a:pP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194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9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r" rtl="1">
              <a:buClr>
                <a:srgbClr val="FE8637"/>
              </a:buClr>
              <a:buFont typeface="Wingdings" pitchFamily="2" charset="2"/>
              <a:buChar char="q"/>
            </a:pPr>
            <a:r>
              <a:rPr lang="fa-IR" sz="2200" dirty="0">
                <a:solidFill>
                  <a:srgbClr val="FF0000"/>
                </a:solidFill>
                <a:latin typeface="Calibri"/>
                <a:cs typeface="B Nazanin" pitchFamily="2" charset="-78"/>
              </a:rPr>
              <a:t>سدیم</a:t>
            </a:r>
            <a:r>
              <a:rPr lang="fa-IR" sz="2200" dirty="0" smtClean="0">
                <a:solidFill>
                  <a:srgbClr val="FF0000"/>
                </a:solidFill>
                <a:latin typeface="Calibri"/>
                <a:cs typeface="B Nazanin" pitchFamily="2" charset="-78"/>
              </a:rPr>
              <a:t>:</a:t>
            </a:r>
          </a:p>
          <a:p>
            <a:pPr lvl="0" algn="r" rtl="1">
              <a:buClr>
                <a:srgbClr val="FE8637"/>
              </a:buClr>
              <a:buFont typeface="Wingdings" pitchFamily="2" charset="2"/>
              <a:buChar char="q"/>
            </a:pPr>
            <a:r>
              <a:rPr lang="fa-IR" sz="2200" dirty="0" smtClean="0">
                <a:latin typeface="Calibri"/>
                <a:cs typeface="B Nazanin" pitchFamily="2" charset="-78"/>
              </a:rPr>
              <a:t>تحریکات عصبی</a:t>
            </a:r>
          </a:p>
          <a:p>
            <a:pPr lvl="0" algn="r" rtl="1">
              <a:buClr>
                <a:srgbClr val="FE8637"/>
              </a:buClr>
              <a:buFont typeface="Wingdings" pitchFamily="2" charset="2"/>
              <a:buChar char="q"/>
            </a:pPr>
            <a:r>
              <a:rPr lang="fa-IR" sz="2200" dirty="0" smtClean="0">
                <a:latin typeface="Calibri"/>
                <a:cs typeface="B Nazanin" pitchFamily="2" charset="-78"/>
              </a:rPr>
              <a:t>فشار </a:t>
            </a:r>
            <a:r>
              <a:rPr lang="fa-IR" sz="2200" dirty="0">
                <a:latin typeface="Calibri"/>
                <a:cs typeface="B Nazanin" pitchFamily="2" charset="-78"/>
              </a:rPr>
              <a:t>خون</a:t>
            </a:r>
          </a:p>
          <a:p>
            <a:pPr algn="r" rtl="1"/>
            <a:r>
              <a:rPr lang="fa-IR" sz="2200" dirty="0" smtClean="0">
                <a:solidFill>
                  <a:srgbClr val="FF0000"/>
                </a:solidFill>
                <a:cs typeface="B Nazanin" pitchFamily="2" charset="-78"/>
              </a:rPr>
              <a:t>پتاسیم</a:t>
            </a:r>
          </a:p>
          <a:p>
            <a:pPr algn="r" rtl="1"/>
            <a:r>
              <a:rPr lang="fa-IR" sz="2200" dirty="0" smtClean="0">
                <a:cs typeface="B Nazanin" pitchFamily="2" charset="-78"/>
              </a:rPr>
              <a:t>آرامش قلب</a:t>
            </a:r>
          </a:p>
          <a:p>
            <a:pPr algn="r" rtl="1"/>
            <a:r>
              <a:rPr lang="fa-IR" sz="2200" dirty="0" smtClean="0">
                <a:cs typeface="B Nazanin" pitchFamily="2" charset="-78"/>
              </a:rPr>
              <a:t>تحریکات عصبی</a:t>
            </a:r>
          </a:p>
          <a:p>
            <a:pPr algn="r" rtl="1"/>
            <a:r>
              <a:rPr lang="fa-IR" sz="2200" dirty="0" smtClean="0">
                <a:cs typeface="B Nazanin" pitchFamily="2" charset="-78"/>
              </a:rPr>
              <a:t>فشار خون</a:t>
            </a:r>
            <a:endParaRPr lang="en-US" sz="22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218" name="Picture 2" descr="C:\Users\farhang\Desktop\Nature-Made-Potassium-Gluconat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290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563562"/>
          </a:xfrm>
        </p:spPr>
        <p:txBody>
          <a:bodyPr>
            <a:normAutofit fontScale="90000"/>
          </a:bodyPr>
          <a:lstStyle/>
          <a:p>
            <a:pPr algn="ctr" rtl="1"/>
            <a:endParaRPr lang="en-US" sz="36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7467600" cy="4495800"/>
          </a:xfrm>
        </p:spPr>
        <p:txBody>
          <a:bodyPr>
            <a:normAutofit/>
          </a:bodyPr>
          <a:lstStyle/>
          <a:p>
            <a:pPr algn="just" rtl="1">
              <a:buClrTx/>
              <a:buFont typeface="Wingdings" pitchFamily="2" charset="2"/>
              <a:buChar char="v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ویتامین ها</a:t>
            </a:r>
          </a:p>
          <a:p>
            <a:pPr lvl="0" algn="r" rtl="1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000" b="1" kern="0" dirty="0">
                <a:latin typeface="Arial"/>
                <a:cs typeface="B Nazanin" pitchFamily="2" charset="-78"/>
              </a:rPr>
              <a:t>برای اولین بار دانشمندی به نام </a:t>
            </a:r>
            <a:r>
              <a:rPr kumimoji="1" lang="fa-IR" sz="2000" b="1" kern="0" dirty="0">
                <a:solidFill>
                  <a:srgbClr val="FF0000"/>
                </a:solidFill>
                <a:latin typeface="Arial"/>
                <a:cs typeface="B Nazanin" pitchFamily="2" charset="-78"/>
              </a:rPr>
              <a:t>فانک</a:t>
            </a:r>
            <a:r>
              <a:rPr kumimoji="1" lang="fa-IR" sz="2000" b="1" kern="0" dirty="0">
                <a:latin typeface="Arial"/>
                <a:cs typeface="B Nazanin" pitchFamily="2" charset="-78"/>
              </a:rPr>
              <a:t> از دانه برنج ماده بلور مانندی را جدا کرد که بیماری بری بری را درمان می کرد، و چون از ماده </a:t>
            </a:r>
            <a:r>
              <a:rPr kumimoji="1" lang="en-US" sz="2000" b="1" kern="0" dirty="0">
                <a:latin typeface="Arial"/>
                <a:cs typeface="B Nazanin" pitchFamily="2" charset="-78"/>
              </a:rPr>
              <a:t>“Amine”</a:t>
            </a:r>
            <a:r>
              <a:rPr kumimoji="1" lang="fa-IR" sz="2000" b="1" kern="0" dirty="0">
                <a:latin typeface="Arial"/>
                <a:cs typeface="B Nazanin" pitchFamily="2" charset="-78"/>
              </a:rPr>
              <a:t> تشکیل شده بود و برای بقای زندگی بشر به مصرف می رسید، فانک آن را ویتامین (مشتق از واژه </a:t>
            </a:r>
            <a:r>
              <a:rPr kumimoji="1" lang="en-US" sz="2000" b="1" kern="0" dirty="0">
                <a:latin typeface="Arial"/>
                <a:cs typeface="B Nazanin" pitchFamily="2" charset="-78"/>
              </a:rPr>
              <a:t>vita</a:t>
            </a:r>
            <a:r>
              <a:rPr kumimoji="1" lang="fa-IR" sz="2000" b="1" kern="0" dirty="0">
                <a:latin typeface="Arial"/>
                <a:cs typeface="B Nazanin" pitchFamily="2" charset="-78"/>
              </a:rPr>
              <a:t> به معنی حیات) نامید. </a:t>
            </a:r>
          </a:p>
          <a:p>
            <a:pPr lvl="0" algn="r" rtl="1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000" b="1" kern="0" dirty="0" smtClean="0">
                <a:latin typeface="Arial"/>
                <a:cs typeface="B Nazanin" pitchFamily="2" charset="-78"/>
              </a:rPr>
              <a:t> </a:t>
            </a:r>
            <a:r>
              <a:rPr kumimoji="1" lang="fa-IR" sz="2000" b="1" kern="0" dirty="0">
                <a:latin typeface="Arial"/>
                <a:cs typeface="B Nazanin" pitchFamily="2" charset="-78"/>
              </a:rPr>
              <a:t>با مطالعات وسیع تر، انواع مختلف ویتامینها در منابع غذایی کشف و در دو گروه </a:t>
            </a:r>
            <a:r>
              <a:rPr kumimoji="1" lang="fa-IR" sz="2000" b="1" kern="0" dirty="0">
                <a:solidFill>
                  <a:srgbClr val="FF0000"/>
                </a:solidFill>
                <a:latin typeface="Arial"/>
                <a:cs typeface="B Nazanin" pitchFamily="2" charset="-78"/>
              </a:rPr>
              <a:t>ویتامینهای محلول در چربی و محلول در آب </a:t>
            </a:r>
            <a:r>
              <a:rPr kumimoji="1" lang="fa-IR" sz="2000" b="1" kern="0" dirty="0">
                <a:latin typeface="Arial"/>
                <a:cs typeface="B Nazanin" pitchFamily="2" charset="-78"/>
              </a:rPr>
              <a:t>طبقه بندی شدند</a:t>
            </a:r>
            <a:r>
              <a:rPr kumimoji="1" lang="fa-IR" sz="2000" b="1" kern="0" dirty="0">
                <a:solidFill>
                  <a:srgbClr val="006666"/>
                </a:solidFill>
                <a:latin typeface="Arial"/>
                <a:cs typeface="Arial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2201552" cy="159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21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r>
              <a:rPr lang="fa-IR" dirty="0" smtClean="0">
                <a:solidFill>
                  <a:srgbClr val="FF0000"/>
                </a:solidFill>
                <a:latin typeface="Times New Roman" pitchFamily="18" charset="0"/>
                <a:cs typeface="B Nazanin" pitchFamily="2" charset="-78"/>
              </a:rPr>
              <a:t>مکمل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B Nazanin" pitchFamily="2" charset="-78"/>
              </a:rPr>
              <a:t>Calci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B Nazanin" pitchFamily="2" charset="-78"/>
              </a:rPr>
              <a:t> care</a:t>
            </a: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r>
              <a:rPr lang="fa-IR" dirty="0" smtClean="0">
                <a:latin typeface="Times New Roman" pitchFamily="18" charset="0"/>
                <a:cs typeface="B Nazanin" pitchFamily="2" charset="-78"/>
              </a:rPr>
              <a:t>حاوی ک</a:t>
            </a:r>
            <a:r>
              <a:rPr lang="fa-IR" dirty="0">
                <a:latin typeface="Times New Roman" pitchFamily="18" charset="0"/>
                <a:cs typeface="B Nazanin" pitchFamily="2" charset="-78"/>
              </a:rPr>
              <a:t>ل</a:t>
            </a:r>
            <a:r>
              <a:rPr lang="fa-IR" dirty="0" smtClean="0">
                <a:latin typeface="Times New Roman" pitchFamily="18" charset="0"/>
                <a:cs typeface="B Nazanin" pitchFamily="2" charset="-78"/>
              </a:rPr>
              <a:t>سیم</a:t>
            </a: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r>
              <a:rPr lang="fa-IR" dirty="0" smtClean="0">
                <a:latin typeface="Times New Roman" pitchFamily="18" charset="0"/>
                <a:cs typeface="B Nazanin" pitchFamily="2" charset="-78"/>
              </a:rPr>
              <a:t>منیزیم</a:t>
            </a: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r>
              <a:rPr lang="fa-IR" dirty="0" smtClean="0">
                <a:latin typeface="Times New Roman" pitchFamily="18" charset="0"/>
                <a:cs typeface="B Nazanin" pitchFamily="2" charset="-78"/>
              </a:rPr>
              <a:t>روی</a:t>
            </a: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r>
              <a:rPr lang="fa-IR" dirty="0" smtClean="0">
                <a:latin typeface="Times New Roman" pitchFamily="18" charset="0"/>
                <a:cs typeface="B Nazanin" pitchFamily="2" charset="-78"/>
              </a:rPr>
              <a:t>ویتامین </a:t>
            </a:r>
            <a:r>
              <a:rPr lang="en-US" dirty="0" smtClean="0">
                <a:latin typeface="Times New Roman" pitchFamily="18" charset="0"/>
                <a:cs typeface="B Nazanin" pitchFamily="2" charset="-78"/>
              </a:rPr>
              <a:t>D</a:t>
            </a:r>
            <a:endParaRPr lang="fa-IR" dirty="0" smtClean="0">
              <a:latin typeface="Times New Roman" pitchFamily="18" charset="0"/>
              <a:cs typeface="B Nazanin" pitchFamily="2" charset="-78"/>
            </a:endParaRP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endParaRPr lang="fa-IR" dirty="0">
              <a:latin typeface="Times New Roman" pitchFamily="18" charset="0"/>
              <a:cs typeface="B Nazanin" pitchFamily="2" charset="-78"/>
            </a:endParaRP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r>
              <a:rPr lang="fa-IR" dirty="0" smtClean="0">
                <a:solidFill>
                  <a:srgbClr val="FF0000"/>
                </a:solidFill>
                <a:latin typeface="Times New Roman" pitchFamily="18" charset="0"/>
                <a:cs typeface="B Nazanin" pitchFamily="2" charset="-78"/>
              </a:rPr>
              <a:t>جلوگیری و درمان پوکی استخوان</a:t>
            </a:r>
            <a:endParaRPr lang="fa-IR" dirty="0">
              <a:solidFill>
                <a:srgbClr val="FF0000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2" descr="C:\Users\farhang\Desktop\121111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1981200"/>
            <a:ext cx="387966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5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fa-IR" sz="2200" dirty="0" smtClean="0">
                <a:solidFill>
                  <a:srgbClr val="FF0000"/>
                </a:solidFill>
                <a:cs typeface="B Nazanin" pitchFamily="2" charset="-78"/>
              </a:rPr>
              <a:t>ید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200" dirty="0" smtClean="0">
                <a:solidFill>
                  <a:srgbClr val="FF0000"/>
                </a:solidFill>
                <a:cs typeface="B Nazanin" pitchFamily="2" charset="-78"/>
              </a:rPr>
              <a:t>روی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200" dirty="0" smtClean="0">
                <a:solidFill>
                  <a:srgbClr val="FF0000"/>
                </a:solidFill>
                <a:cs typeface="B Nazanin" pitchFamily="2" charset="-78"/>
              </a:rPr>
              <a:t>مس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200" dirty="0" smtClean="0">
                <a:solidFill>
                  <a:srgbClr val="FF0000"/>
                </a:solidFill>
                <a:cs typeface="B Nazanin" pitchFamily="2" charset="-78"/>
              </a:rPr>
              <a:t>سلنیوم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200" dirty="0" smtClean="0">
                <a:solidFill>
                  <a:srgbClr val="FF0000"/>
                </a:solidFill>
                <a:cs typeface="B Nazanin" pitchFamily="2" charset="-78"/>
              </a:rPr>
              <a:t>کلر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200" dirty="0" smtClean="0">
                <a:solidFill>
                  <a:srgbClr val="FF0000"/>
                </a:solidFill>
                <a:cs typeface="B Nazanin" pitchFamily="2" charset="-78"/>
              </a:rPr>
              <a:t>فلئور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200" dirty="0" smtClean="0">
                <a:solidFill>
                  <a:srgbClr val="FF0000"/>
                </a:solidFill>
                <a:cs typeface="B Nazanin" pitchFamily="2" charset="-78"/>
              </a:rPr>
              <a:t>کبالت</a:t>
            </a:r>
          </a:p>
          <a:p>
            <a:pPr algn="r" rtl="1"/>
            <a:r>
              <a:rPr lang="fa-IR" sz="2200" dirty="0" smtClean="0">
                <a:cs typeface="B Nazanin" pitchFamily="2" charset="-78"/>
              </a:rPr>
              <a:t>سیستم ایمنی</a:t>
            </a:r>
          </a:p>
          <a:p>
            <a:pPr algn="r" rtl="1"/>
            <a:r>
              <a:rPr lang="fa-IR" sz="2200" dirty="0" smtClean="0">
                <a:cs typeface="B Nazanin" pitchFamily="2" charset="-78"/>
              </a:rPr>
              <a:t>تنظیم سوخت و ساز</a:t>
            </a:r>
          </a:p>
          <a:p>
            <a:pPr algn="r" rtl="1"/>
            <a:r>
              <a:rPr lang="fa-IR" sz="2200" dirty="0" smtClean="0">
                <a:cs typeface="B Nazanin" pitchFamily="2" charset="-78"/>
              </a:rPr>
              <a:t>هورمون های تیروئیدی</a:t>
            </a:r>
          </a:p>
          <a:p>
            <a:pPr algn="r" rtl="1"/>
            <a:r>
              <a:rPr lang="fa-IR" sz="2200" dirty="0" smtClean="0">
                <a:cs typeface="B Nazanin" pitchFamily="2" charset="-78"/>
              </a:rPr>
              <a:t>دندانها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1266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farhang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5" y="3886200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32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407152"/>
          </a:xfrm>
        </p:spPr>
        <p:txBody>
          <a:bodyPr>
            <a:normAutofit/>
          </a:bodyPr>
          <a:lstStyle/>
          <a:p>
            <a:pPr algn="r" rtl="1"/>
            <a:r>
              <a:rPr lang="fa-IR" b="1" dirty="0" smtClean="0">
                <a:cs typeface="B Nazanin" pitchFamily="2" charset="-78"/>
              </a:rPr>
              <a:t>آنتی اکسیدان و رادیکال های آزاد</a:t>
            </a:r>
          </a:p>
          <a:p>
            <a:pPr algn="r" rtl="1">
              <a:buClr>
                <a:srgbClr val="FF0000"/>
              </a:buClr>
              <a:buFont typeface="Wingdings" pitchFamily="2" charset="2"/>
              <a:buChar char="q"/>
            </a:pPr>
            <a:r>
              <a:rPr lang="ar-SA" sz="2000" b="1" kern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راديكالهاي آزاد </a:t>
            </a:r>
            <a:r>
              <a:rPr lang="ar-SA" sz="2000" b="1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اتم يا مولكولهاي فعالي اند كه بدليل آخرين وضعيت</a:t>
            </a:r>
            <a:r>
              <a:rPr lang="fa-IR" sz="2000" b="1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  </a:t>
            </a:r>
            <a:r>
              <a:rPr lang="ar-SA" sz="2000" b="1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لايه ي اتمي آنها ميل تركيبي شديدي با ساير مولكولهاي اطراف خود </a:t>
            </a:r>
            <a:r>
              <a:rPr lang="ar-SA" sz="2000" b="1" kern="0" dirty="0" smtClean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دارند</a:t>
            </a:r>
            <a:endParaRPr lang="fa-IR" sz="2000" b="1" kern="0" dirty="0" smtClean="0">
              <a:latin typeface="Arial Unicode MS" pitchFamily="34" charset="-128"/>
              <a:ea typeface="Arial Unicode MS" pitchFamily="34" charset="-128"/>
              <a:cs typeface="B Nazanin" pitchFamily="2" charset="-78"/>
            </a:endParaRPr>
          </a:p>
          <a:p>
            <a:pPr algn="r" rtl="1">
              <a:buClr>
                <a:srgbClr val="FF0000"/>
              </a:buClr>
              <a:buFont typeface="Wingdings" pitchFamily="2" charset="2"/>
              <a:buChar char="q"/>
            </a:pPr>
            <a:endParaRPr lang="fa-IR" sz="2000" b="1" kern="0" dirty="0" smtClean="0">
              <a:latin typeface="Arial Unicode MS" pitchFamily="34" charset="-128"/>
              <a:ea typeface="Arial Unicode MS" pitchFamily="34" charset="-128"/>
              <a:cs typeface="B Nazanin" pitchFamily="2" charset="-78"/>
            </a:endParaRPr>
          </a:p>
          <a:p>
            <a:pPr lvl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fa-IR" sz="2000" b="1" kern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آنتی اکسیدان ها </a:t>
            </a:r>
            <a:r>
              <a:rPr lang="fa-IR" sz="2000" b="1" kern="0" dirty="0" smtClean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موادی هستند که در بدن باعث خنثی شدن رادیکالهای آزاد می شوند</a:t>
            </a:r>
            <a:endParaRPr lang="en-US" sz="2000" b="1" kern="0" dirty="0">
              <a:latin typeface="Arial Unicode MS" pitchFamily="34" charset="-128"/>
              <a:ea typeface="Arial Unicode MS" pitchFamily="34" charset="-128"/>
              <a:cs typeface="B Nazanin" pitchFamily="2" charset="-78"/>
            </a:endParaRPr>
          </a:p>
          <a:p>
            <a:pPr marL="0" lvl="0" indent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None/>
            </a:pPr>
            <a:endParaRPr lang="fa-IR" sz="2000" b="1" kern="0" dirty="0" smtClean="0">
              <a:latin typeface="Arial Unicode MS" pitchFamily="34" charset="-128"/>
              <a:ea typeface="Arial Unicode MS" pitchFamily="34" charset="-128"/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3314" name="Picture 2" descr="C:\Users\farhang\Desktop\آنتی-اکسیدا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33800"/>
            <a:ext cx="28575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Char char="q"/>
            </a:pP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عوارض رادیکالهای آزاد</a:t>
            </a:r>
          </a:p>
          <a:p>
            <a:pPr lvl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fa-IR" sz="2000" b="1" kern="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آسیب </a:t>
            </a:r>
            <a:r>
              <a:rPr lang="fa-IR" sz="2000" b="1" kern="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بافتی </a:t>
            </a:r>
            <a:endParaRPr lang="en-US" sz="2000" b="1" kern="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B Nazanin" pitchFamily="2" charset="-78"/>
            </a:endParaRPr>
          </a:p>
          <a:p>
            <a:pPr lvl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fa-IR" sz="2000" b="1" kern="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ضعف </a:t>
            </a:r>
            <a:r>
              <a:rPr lang="fa-IR" sz="2000" b="1" kern="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سیستم ایمنی</a:t>
            </a:r>
            <a:endParaRPr lang="en-US" sz="2000" b="1" kern="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B Nazanin" pitchFamily="2" charset="-78"/>
            </a:endParaRPr>
          </a:p>
          <a:p>
            <a:pPr lvl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fa-IR" sz="2000" b="1" kern="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آسیب قلب</a:t>
            </a:r>
          </a:p>
          <a:p>
            <a:pPr lvl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fa-IR" sz="2000" b="1" kern="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دیابت</a:t>
            </a:r>
          </a:p>
          <a:p>
            <a:pPr lvl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fa-IR" sz="2000" b="1" kern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نکته مهم </a:t>
            </a:r>
            <a:r>
              <a:rPr lang="fa-IR" sz="2000" b="1" kern="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:از لحاظ  ریتم شبانه روزی رادیکالهای آزاد در صبح فعال تر و در بعد ظهر فعالیت کمتری دارند</a:t>
            </a:r>
          </a:p>
          <a:p>
            <a:pPr lvl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fa-IR" sz="2000" b="1" kern="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آنتی اکسیدانها در صبح فعالیت کمتر و در بعد ظهر فعالیت بیشتری دارند</a:t>
            </a:r>
          </a:p>
          <a:p>
            <a:pPr lvl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endParaRPr lang="fa-IR" sz="2000" b="1" kern="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B Nazanin" pitchFamily="2" charset="-78"/>
            </a:endParaRPr>
          </a:p>
          <a:p>
            <a:pPr lvl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fa-IR" sz="2000" b="1" kern="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نتیجه اینکه فعالیت های ورزشی در بعد ظهر بهتر و آسیب کمتری به بدن وارد می کنند</a:t>
            </a:r>
            <a:endParaRPr lang="fa-IR" sz="2000" b="1" kern="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B Nazanin" pitchFamily="2" charset="-78"/>
            </a:endParaRPr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4338" name="Picture 2" descr="C:\Users\farhang\Desktop\تمرینات-TR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2743200" cy="165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489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fa-IR" sz="2000" b="1" kern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عوامل تشدید کننده تولید رادیکال های آزاد</a:t>
            </a:r>
          </a:p>
          <a:p>
            <a:pPr lvl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ar-SA" sz="2000" b="1" kern="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مانند </a:t>
            </a:r>
            <a:r>
              <a:rPr lang="ar-SA" sz="2000" b="1" kern="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شرايطي كه در مسابقات ورزشي بسيار شديد و وامانده ساز</a:t>
            </a:r>
            <a:r>
              <a:rPr lang="fa-IR" sz="2000" b="1" kern="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  </a:t>
            </a:r>
            <a:endParaRPr lang="fa-IR" sz="2000" b="1" kern="0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B Nazanin" pitchFamily="2" charset="-78"/>
            </a:endParaRPr>
          </a:p>
          <a:p>
            <a:pPr lvl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fa-IR" sz="2000" b="1" kern="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 ورزشکاران هوازی و  ورزشکارانی که   تعداد  تنفس بالایی در دقیقه دارند</a:t>
            </a:r>
          </a:p>
          <a:p>
            <a:pPr lvl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fa-IR" sz="2000" b="1" kern="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تمرین در صبح زود</a:t>
            </a:r>
          </a:p>
          <a:p>
            <a:pPr lvl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fa-IR" sz="2000" b="1" kern="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 </a:t>
            </a:r>
            <a:r>
              <a:rPr lang="fa-IR" sz="2000" b="1" kern="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تمرین ورزشکاران در هوای آلوده</a:t>
            </a:r>
          </a:p>
          <a:p>
            <a:pPr lvl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ar-SA" sz="2000" b="1" kern="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كمبودهاي </a:t>
            </a:r>
            <a:r>
              <a:rPr lang="ar-SA" sz="2000" b="1" kern="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غذايي </a:t>
            </a:r>
            <a:r>
              <a:rPr lang="fa-IR" sz="2000" b="1" kern="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حاوی مواد آنتی اکسیدانی</a:t>
            </a:r>
          </a:p>
          <a:p>
            <a:pPr lvl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ar-SA" sz="2000" b="1" kern="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محيط </a:t>
            </a:r>
            <a:r>
              <a:rPr lang="ar-SA" sz="2000" b="1" kern="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لازم جهت تضعيف</a:t>
            </a:r>
            <a:r>
              <a:rPr lang="fa-IR" sz="2000" b="1" kern="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000" b="1" kern="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سيستمهاي بدن بخصوص سيستم ايمني</a:t>
            </a:r>
            <a:r>
              <a:rPr lang="fa-IR" sz="2000" b="1" kern="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000" b="1" kern="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فراهم ميشود</a:t>
            </a:r>
            <a:endParaRPr lang="en-US" sz="2000" b="1" dirty="0">
              <a:solidFill>
                <a:prstClr val="black"/>
              </a:solidFill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2290" name="Picture 2" descr="C:\Users\farhang\Desktop\push_up_fitshap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96658"/>
            <a:ext cx="2895600" cy="150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224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آنزیم های بدن در برابر رادیکال های آزاد</a:t>
            </a:r>
          </a:p>
          <a:p>
            <a:pPr marL="0" indent="0" algn="r" rtl="1">
              <a:buNone/>
            </a:pPr>
            <a:endParaRPr lang="fa-IR" sz="2000" dirty="0" smtClean="0">
              <a:cs typeface="B Nazanin" pitchFamily="2" charset="-78"/>
            </a:endParaRPr>
          </a:p>
          <a:p>
            <a:pPr algn="r" rtl="1">
              <a:buClr>
                <a:srgbClr val="FF0000"/>
              </a:buClr>
              <a:buFont typeface="Wingdings" pitchFamily="2" charset="2"/>
              <a:buChar char="q"/>
            </a:pPr>
            <a:r>
              <a:rPr lang="ar-SA" sz="2000" b="1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مهمترين اين آنزيم ها عبارتند از</a:t>
            </a:r>
            <a:r>
              <a:rPr lang="fa-IR" sz="2000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 :</a:t>
            </a:r>
            <a:br>
              <a:rPr lang="fa-IR" sz="2000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</a:br>
            <a:r>
              <a:rPr lang="fa-IR" sz="2000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/>
            </a:r>
            <a:br>
              <a:rPr lang="fa-IR" sz="2000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</a:br>
            <a:r>
              <a:rPr lang="fa-IR" sz="2000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000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سوپراكسيد ديسموتاز(</a:t>
            </a:r>
            <a:r>
              <a:rPr lang="arn-CL" sz="2000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SOD</a:t>
            </a:r>
            <a:r>
              <a:rPr lang="ar-SA" sz="2000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)</a:t>
            </a:r>
            <a:r>
              <a:rPr lang="fa-IR" sz="2000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/>
            </a:r>
            <a:br>
              <a:rPr lang="fa-IR" sz="2000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</a:br>
            <a:r>
              <a:rPr lang="fa-IR" sz="2000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/>
            </a:r>
            <a:br>
              <a:rPr lang="fa-IR" sz="2000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</a:br>
            <a:r>
              <a:rPr lang="ar-SA" sz="2000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گلوتاتيون پراكسيداز(</a:t>
            </a:r>
            <a:r>
              <a:rPr lang="arn-CL" sz="2000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GPX</a:t>
            </a:r>
            <a:r>
              <a:rPr lang="ar-SA" sz="2000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)</a:t>
            </a:r>
            <a:r>
              <a:rPr lang="fa-IR" sz="2000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/>
            </a:r>
            <a:br>
              <a:rPr lang="fa-IR" sz="2000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</a:br>
            <a:r>
              <a:rPr lang="fa-IR" sz="2000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/>
            </a:r>
            <a:br>
              <a:rPr lang="fa-IR" sz="2000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</a:br>
            <a:r>
              <a:rPr lang="ar-SA" sz="2000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كاتالاز (</a:t>
            </a:r>
            <a:r>
              <a:rPr lang="arn-CL" sz="2000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CAT</a:t>
            </a:r>
            <a:r>
              <a:rPr lang="ar-SA" sz="2000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) </a:t>
            </a:r>
            <a:r>
              <a:rPr lang="fa-IR" sz="2000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/>
            </a:r>
            <a:br>
              <a:rPr lang="fa-IR" sz="2000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</a:br>
            <a:r>
              <a:rPr lang="fa-IR" sz="2000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/>
            </a:r>
            <a:br>
              <a:rPr lang="fa-IR" sz="2000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</a:br>
            <a:endParaRPr lang="en-US" sz="20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76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آنتی اکسیدان ویتامینی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ویتامین </a:t>
            </a:r>
            <a:r>
              <a:rPr lang="en-US" dirty="0" smtClean="0">
                <a:cs typeface="B Nazanin" pitchFamily="2" charset="-78"/>
              </a:rPr>
              <a:t>C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ویتامین </a:t>
            </a:r>
            <a:r>
              <a:rPr lang="en-US" dirty="0" smtClean="0">
                <a:cs typeface="B Nazanin" pitchFamily="2" charset="-78"/>
              </a:rPr>
              <a:t>A</a:t>
            </a:r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بتاکاراتن پیش ساز ویتامین </a:t>
            </a:r>
            <a:r>
              <a:rPr lang="en-US" dirty="0" smtClean="0">
                <a:cs typeface="B Nazanin" pitchFamily="2" charset="-78"/>
              </a:rPr>
              <a:t>A</a:t>
            </a:r>
            <a:endParaRPr lang="fa-IR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 descr="F: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2286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642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آنتی اکسیدان غیر آنزیمی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تقویت سیستم آنتی اکسیدان</a:t>
            </a:r>
          </a:p>
          <a:p>
            <a:pPr algn="r" rtl="1"/>
            <a:r>
              <a:rPr lang="ar-SA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پيشنهاد شده كه استفاده از مكملهاي حاوي </a:t>
            </a:r>
            <a:r>
              <a:rPr lang="fa-IR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/>
            </a:r>
            <a:br>
              <a:rPr lang="fa-IR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</a:br>
            <a:r>
              <a:rPr lang="ar-SA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كوآنزيم </a:t>
            </a:r>
            <a:r>
              <a:rPr lang="arn-CL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Q10</a:t>
            </a:r>
            <a:r>
              <a:rPr lang="ar-SA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 براي ورزشكاران استقامتي مفيد است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F:\Thompsons-Co-Enzyme%20Q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81400"/>
            <a:ext cx="1752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54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Char char="q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سلنیوم</a:t>
            </a:r>
          </a:p>
          <a:p>
            <a:pPr algn="r" rtl="1">
              <a:buFont typeface="Wingdings" pitchFamily="2" charset="2"/>
              <a:buChar char="q"/>
            </a:pPr>
            <a:r>
              <a:rPr lang="ar-SA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سلنيوم عنصر فلزي در بدن انسان </a:t>
            </a:r>
            <a:r>
              <a:rPr lang="ar-SA" kern="0" dirty="0" smtClean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است</a:t>
            </a:r>
            <a:endParaRPr lang="fa-IR" kern="0" dirty="0" smtClean="0">
              <a:latin typeface="Arial Unicode MS" pitchFamily="34" charset="-128"/>
              <a:ea typeface="Arial Unicode MS" pitchFamily="34" charset="-128"/>
              <a:cs typeface="B Nazanin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ar-SA" kern="0" dirty="0" smtClean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مهمترين </a:t>
            </a:r>
            <a:r>
              <a:rPr lang="ar-SA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نقش شناخته شده ي سلنيوم نقش آن در سيستم آنزيمي گلوتاتيون پراكسيداز است</a:t>
            </a:r>
            <a:r>
              <a:rPr lang="ar-SA" kern="0" dirty="0" smtClean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.</a:t>
            </a:r>
            <a:endParaRPr lang="fa-IR" kern="0" dirty="0" smtClean="0">
              <a:latin typeface="Arial Unicode MS" pitchFamily="34" charset="-128"/>
              <a:ea typeface="Arial Unicode MS" pitchFamily="34" charset="-128"/>
              <a:cs typeface="B Nazanin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ar-SA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مواد معدني چون منگنز ،روي و مس از موادي</a:t>
            </a:r>
            <a:r>
              <a:rPr lang="fa-IR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 اند</a:t>
            </a:r>
            <a:r>
              <a:rPr lang="ar-SA" kern="0" dirty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 كه با آنزيمهاي مخصوص خود تركيب شده و خاصيت آنتي اكسيداني دارند</a:t>
            </a:r>
            <a:r>
              <a:rPr lang="ar-SA" kern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.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5362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2971800" cy="17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2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Char char="q"/>
            </a:pP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مکملهایی که باعث بازسازی مفاصل و غضروف  می شود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به خصوص در ورزش که مفاصل  که ورزشکاران آسیب مفصلی زیاد دارند باع 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تریپل فلکس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پیاسکلیدین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همراه با مکمل امگا 3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مکمل امگا باعث افزایش آب مفاصل می شود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2" descr="C:\Users\farhang\Desktop\tripelflex_0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438400"/>
            <a:ext cx="3406724" cy="258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farhang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614553"/>
            <a:ext cx="2977983" cy="20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farhang\Desktop\N82960545-724186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4777010"/>
            <a:ext cx="2024995" cy="134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44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r>
              <a:rPr kumimoji="1" lang="fa-IR" sz="2000" b="1" kern="0" dirty="0">
                <a:solidFill>
                  <a:srgbClr val="FF0000"/>
                </a:solidFill>
                <a:latin typeface="Arial"/>
                <a:cs typeface="B Nazanin" pitchFamily="2" charset="-78"/>
              </a:rPr>
              <a:t>نقش کلّی ویتامین ها در بدن</a:t>
            </a:r>
            <a:endParaRPr kumimoji="1" lang="fa-IR" sz="2000" kern="0" dirty="0">
              <a:solidFill>
                <a:srgbClr val="FF0000"/>
              </a:solidFill>
              <a:latin typeface="Arial"/>
              <a:cs typeface="B Nazanin" pitchFamily="2" charset="-78"/>
            </a:endParaRPr>
          </a:p>
          <a:p>
            <a:pPr marL="342900" lvl="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r>
              <a:rPr kumimoji="1" lang="fa-IR" sz="2000" kern="0" dirty="0">
                <a:latin typeface="Arial"/>
                <a:cs typeface="B Nazanin" pitchFamily="2" charset="-78"/>
              </a:rPr>
              <a:t>1. رشد</a:t>
            </a:r>
          </a:p>
          <a:p>
            <a:pPr marL="342900" lvl="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r>
              <a:rPr kumimoji="1" lang="fa-IR" sz="2000" kern="0" dirty="0">
                <a:latin typeface="Arial"/>
                <a:cs typeface="B Nazanin" pitchFamily="2" charset="-78"/>
              </a:rPr>
              <a:t>2. </a:t>
            </a:r>
            <a:r>
              <a:rPr kumimoji="1" lang="fa-IR" sz="2000" kern="0" dirty="0" smtClean="0">
                <a:latin typeface="Arial"/>
                <a:cs typeface="B Nazanin" pitchFamily="2" charset="-78"/>
              </a:rPr>
              <a:t>حفظ 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سلامتی بدن</a:t>
            </a:r>
          </a:p>
          <a:p>
            <a:pPr marL="342900" lvl="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r>
              <a:rPr kumimoji="1" lang="fa-IR" sz="2000" kern="0" dirty="0">
                <a:latin typeface="Arial"/>
                <a:cs typeface="B Nazanin" pitchFamily="2" charset="-78"/>
              </a:rPr>
              <a:t>4. تغذیه طبیعی برای آزادسازی انرژی و سوخت و ساز ذخایر انرژی بدون سوخت و ساز اسیدهای آمینه، اسیدهای چرب و مواد معدنی در بدن</a:t>
            </a:r>
          </a:p>
          <a:p>
            <a:pPr marL="342900" lvl="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r>
              <a:rPr kumimoji="1" lang="fa-IR" sz="2000" kern="0" dirty="0">
                <a:latin typeface="Arial"/>
                <a:cs typeface="B Nazanin" pitchFamily="2" charset="-78"/>
              </a:rPr>
              <a:t>5. فعالیت طبیعی دستگاه گوارشی و اشتهای مناسب</a:t>
            </a:r>
          </a:p>
          <a:p>
            <a:pPr marL="342900" lvl="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r>
              <a:rPr kumimoji="1" lang="fa-IR" sz="2000" kern="0" dirty="0">
                <a:latin typeface="Arial"/>
                <a:cs typeface="B Nazanin" pitchFamily="2" charset="-78"/>
              </a:rPr>
              <a:t>6. رفتارهای منطقی عصبی و روانی</a:t>
            </a:r>
          </a:p>
          <a:p>
            <a:pPr marL="342900" lvl="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r>
              <a:rPr kumimoji="1" lang="fa-IR" sz="2000" kern="0" dirty="0">
                <a:latin typeface="Arial"/>
                <a:cs typeface="B Nazanin" pitchFamily="2" charset="-78"/>
              </a:rPr>
              <a:t>7. سلامتی بافت ها </a:t>
            </a:r>
            <a:endParaRPr kumimoji="1" lang="fa-IR" sz="2000" kern="0" dirty="0" smtClean="0">
              <a:latin typeface="Arial"/>
              <a:cs typeface="B Nazanin" pitchFamily="2" charset="-78"/>
            </a:endParaRPr>
          </a:p>
          <a:p>
            <a:pPr marL="342900" lvl="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r>
              <a:rPr kumimoji="1" lang="fa-IR" sz="2000" kern="0" dirty="0" smtClean="0">
                <a:latin typeface="Arial"/>
                <a:cs typeface="B Nazanin" pitchFamily="2" charset="-78"/>
              </a:rPr>
              <a:t>8. 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مقاومت در برابر عفونت ها و بیماری ها</a:t>
            </a:r>
            <a:endParaRPr kumimoji="1" lang="en-US" sz="2000" kern="0" dirty="0">
              <a:latin typeface="Arial"/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34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تنظیم رژیم غذایی (بخش سوم)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برای انتخاب واحد های مواد غذایی در روز به هرم غذایی مراجع کنید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2" descr="C:\Users\farhang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771899"/>
            <a:ext cx="6941711" cy="354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310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467600" cy="533400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تعداد واحد درو زدر جدول محاسبه می شوند</a:t>
            </a:r>
            <a:endParaRPr lang="en-US" sz="2400" dirty="0">
              <a:solidFill>
                <a:srgbClr val="FF0000"/>
              </a:solidFill>
              <a:cs typeface="B Nazanin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4265773"/>
              </p:ext>
            </p:extLst>
          </p:nvPr>
        </p:nvGraphicFramePr>
        <p:xfrm>
          <a:off x="762000" y="1676400"/>
          <a:ext cx="7467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520"/>
                <a:gridCol w="1493520"/>
                <a:gridCol w="1493520"/>
                <a:gridCol w="1493520"/>
                <a:gridCol w="1493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cs typeface="B Lotus" pitchFamily="2" charset="-78"/>
                        </a:rPr>
                        <a:t>Fat(gr)</a:t>
                      </a:r>
                      <a:endParaRPr lang="en-US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cs typeface="B Lotus" pitchFamily="2" charset="-78"/>
                        </a:rPr>
                        <a:t>Pr</a:t>
                      </a:r>
                      <a:r>
                        <a:rPr lang="en-US" dirty="0" smtClean="0">
                          <a:cs typeface="B Lotus" pitchFamily="2" charset="-78"/>
                        </a:rPr>
                        <a:t>(g)</a:t>
                      </a:r>
                      <a:endParaRPr lang="en-US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cs typeface="B Lotus" pitchFamily="2" charset="-78"/>
                        </a:rPr>
                        <a:t>CHO(g)</a:t>
                      </a:r>
                      <a:endParaRPr lang="en-US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Lotus" pitchFamily="2" charset="-78"/>
                        </a:rPr>
                        <a:t>تعداد واحد</a:t>
                      </a:r>
                      <a:endParaRPr lang="en-US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Lotus" pitchFamily="2" charset="-78"/>
                        </a:rPr>
                        <a:t>گروههای</a:t>
                      </a:r>
                      <a:r>
                        <a:rPr lang="fa-IR" baseline="0" dirty="0" smtClean="0">
                          <a:cs typeface="B Lotus" pitchFamily="2" charset="-78"/>
                        </a:rPr>
                        <a:t> غدایی </a:t>
                      </a:r>
                      <a:endParaRPr lang="en-US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Lotus" pitchFamily="2" charset="-78"/>
                        </a:rPr>
                        <a:t>شیر</a:t>
                      </a:r>
                      <a:endParaRPr lang="en-US" b="1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Lotus" pitchFamily="2" charset="-78"/>
                        </a:rPr>
                        <a:t>سبزی</a:t>
                      </a:r>
                      <a:endParaRPr lang="en-US" b="1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Lotus" pitchFamily="2" charset="-78"/>
                        </a:rPr>
                        <a:t>میوه</a:t>
                      </a:r>
                      <a:endParaRPr lang="en-US" b="1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Lotus" pitchFamily="2" charset="-78"/>
                        </a:rPr>
                        <a:t>قنده های ساده</a:t>
                      </a:r>
                      <a:endParaRPr lang="en-US" b="1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Lotus" pitchFamily="2" charset="-78"/>
                        </a:rPr>
                        <a:t>نان و غلات</a:t>
                      </a:r>
                      <a:endParaRPr lang="en-US" b="1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Lotus" pitchFamily="2" charset="-78"/>
                        </a:rPr>
                        <a:t>گوشت</a:t>
                      </a:r>
                      <a:endParaRPr lang="en-US" b="1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Lotus" pitchFamily="2" charset="-78"/>
                        </a:rPr>
                        <a:t>چربی</a:t>
                      </a:r>
                      <a:endParaRPr lang="en-US" b="1" dirty="0">
                        <a:cs typeface="B Lotus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71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539750" y="6092825"/>
            <a:ext cx="8077200" cy="571500"/>
            <a:chOff x="192" y="3840"/>
            <a:chExt cx="5088" cy="360"/>
          </a:xfrm>
        </p:grpSpPr>
        <p:grpSp>
          <p:nvGrpSpPr>
            <p:cNvPr id="128005" name="Group 3"/>
            <p:cNvGrpSpPr>
              <a:grpSpLocks/>
            </p:cNvGrpSpPr>
            <p:nvPr/>
          </p:nvGrpSpPr>
          <p:grpSpPr bwMode="auto">
            <a:xfrm>
              <a:off x="2160" y="3840"/>
              <a:ext cx="781" cy="360"/>
              <a:chOff x="2496" y="3792"/>
              <a:chExt cx="840" cy="360"/>
            </a:xfrm>
          </p:grpSpPr>
          <p:pic>
            <p:nvPicPr>
              <p:cNvPr id="128008" name="Picture 4" descr="MCWB02428_0000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3792"/>
                <a:ext cx="8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09" name="WordArt 5">
                <a:hlinkClick r:id="" action="ppaction://noaction"/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640" y="3840"/>
                <a:ext cx="528" cy="240"/>
              </a:xfrm>
              <a:prstGeom prst="rect">
                <a:avLst/>
              </a:prstGeom>
            </p:spPr>
            <p:txBody>
              <a:bodyPr wrap="none" fromWordArt="1">
                <a:prstTxWarp prst="textDeflate">
                  <a:avLst>
                    <a:gd name="adj" fmla="val 26227"/>
                  </a:avLst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kern="10" smtClean="0">
                    <a:ln w="9525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HOME</a:t>
                </a:r>
              </a:p>
            </p:txBody>
          </p:sp>
        </p:grpSp>
        <p:sp>
          <p:nvSpPr>
            <p:cNvPr id="128006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611" y="3888"/>
              <a:ext cx="669" cy="288"/>
            </a:xfrm>
            <a:prstGeom prst="actionButtonForwardNex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fa-IR" sz="2400" smtClean="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8007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192" y="3888"/>
              <a:ext cx="669" cy="288"/>
            </a:xfrm>
            <a:prstGeom prst="actionButtonBackPrevious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fa-IR" sz="2400" smtClean="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pic>
        <p:nvPicPr>
          <p:cNvPr id="128003" name="Picture 8" descr="queston5"/>
          <p:cNvPicPr>
            <a:picLocks noChangeAspect="1" noChangeArrowheads="1" noCrop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1828800"/>
            <a:ext cx="202882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1835150" y="4868863"/>
            <a:ext cx="5216525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fa-IR" sz="4000" b="1" smtClean="0">
                <a:solidFill>
                  <a:srgbClr val="800000"/>
                </a:solidFill>
                <a:latin typeface="Times New Roman" pitchFamily="18" charset="0"/>
                <a:cs typeface="B Nasim" pitchFamily="2" charset="-78"/>
              </a:rPr>
              <a:t>از توجه شما متشكرم</a:t>
            </a:r>
            <a:endParaRPr kumimoji="1" lang="en-US" sz="4000" b="1" smtClean="0">
              <a:solidFill>
                <a:srgbClr val="800000"/>
              </a:solidFill>
              <a:latin typeface="Times New Roman" pitchFamily="18" charset="0"/>
              <a:cs typeface="B Nas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7595925"/>
      </p:ext>
    </p:extLst>
  </p:cSld>
  <p:clrMapOvr>
    <a:masterClrMapping/>
  </p:clrMapOvr>
  <p:transition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r" rtl="1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200" b="1" kern="0" dirty="0">
                <a:latin typeface="Arial"/>
                <a:cs typeface="B Nazanin" pitchFamily="2" charset="-78"/>
              </a:rPr>
              <a:t>ویتامین ها، به طور طبیعی، در سبزیجات و میوه های تازه به وفور یافت می شود</a:t>
            </a:r>
            <a:r>
              <a:rPr kumimoji="1" lang="fa-IR" sz="2200" b="1" kern="0" dirty="0" smtClean="0">
                <a:latin typeface="Arial"/>
                <a:cs typeface="B Nazanin" pitchFamily="2" charset="-78"/>
              </a:rPr>
              <a:t>.</a:t>
            </a:r>
          </a:p>
          <a:p>
            <a:pPr lvl="0" algn="r" rtl="1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200" b="1" kern="0" dirty="0" smtClean="0">
                <a:latin typeface="Arial"/>
                <a:cs typeface="B Nazanin" pitchFamily="2" charset="-78"/>
              </a:rPr>
              <a:t>فاقد سدیم،چربی و کلسترول هستند</a:t>
            </a:r>
          </a:p>
          <a:p>
            <a:pPr lvl="0" algn="r" rtl="1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endParaRPr kumimoji="1" lang="fa-IR" sz="2200" b="1" kern="0" dirty="0">
              <a:latin typeface="Arial"/>
              <a:cs typeface="B Nazanin" pitchFamily="2" charset="-78"/>
            </a:endParaRPr>
          </a:p>
          <a:p>
            <a:pPr lvl="0" algn="r" rtl="1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endParaRPr kumimoji="1" lang="fa-IR" sz="2200" b="1" kern="0" dirty="0">
              <a:latin typeface="Arial"/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 descr="C:\Users\farhang\Desktop\3007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3945544" cy="240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9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54883" cy="52100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49833"/>
            <a:ext cx="7467600" cy="4873752"/>
          </a:xfrm>
        </p:spPr>
        <p:txBody>
          <a:bodyPr/>
          <a:lstStyle/>
          <a:p>
            <a:pPr lvl="0" algn="r" rtl="1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200" kern="0" dirty="0" smtClean="0">
                <a:latin typeface="Arial"/>
                <a:cs typeface="B Nazanin" pitchFamily="2" charset="-78"/>
              </a:rPr>
              <a:t>بدن ویتامین نمی سازد. این مواد باید به طور مداوم به شکل ویتامین و یا ترکیبات پیش ساز ویتامینها از راه مواد غذایی به بدن برسند.</a:t>
            </a:r>
          </a:p>
          <a:p>
            <a:pPr marL="0" lvl="0" indent="0" algn="r" rtl="1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endParaRPr kumimoji="1" lang="fa-IR" sz="2200" kern="0" dirty="0" smtClean="0">
              <a:latin typeface="Arial"/>
              <a:cs typeface="B Nazanin" pitchFamily="2" charset="-78"/>
            </a:endParaRPr>
          </a:p>
          <a:p>
            <a:pPr lvl="0" algn="r" rtl="1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200" kern="0" dirty="0" smtClean="0">
                <a:latin typeface="Arial"/>
                <a:cs typeface="B Nazanin" pitchFamily="2" charset="-78"/>
              </a:rPr>
              <a:t>برای انجام واکنش های سوخت و سازی سلول های بدن و رشد طبیعی آنها ضروری اند و فقدان آنها در برنامه غذایی و یا اختلال در روند جذب آنها موجب پیدایش آشفتگی های سوخت و سازی و بروز </a:t>
            </a:r>
            <a:r>
              <a:rPr kumimoji="1" lang="fa-IR" sz="2200" kern="0" dirty="0" smtClean="0">
                <a:solidFill>
                  <a:srgbClr val="FF0000"/>
                </a:solidFill>
                <a:latin typeface="Arial"/>
                <a:cs typeface="B Nazanin" pitchFamily="2" charset="-78"/>
              </a:rPr>
              <a:t>بیماریهای خاص </a:t>
            </a:r>
            <a:r>
              <a:rPr kumimoji="1" lang="fa-IR" sz="2200" kern="0" dirty="0" smtClean="0">
                <a:latin typeface="Arial"/>
                <a:cs typeface="B Nazanin" pitchFamily="2" charset="-78"/>
              </a:rPr>
              <a:t>می شود</a:t>
            </a:r>
            <a:r>
              <a:rPr kumimoji="1" lang="fa-IR" sz="2200" b="1" kern="0" dirty="0" smtClean="0">
                <a:latin typeface="Arial"/>
                <a:cs typeface="B Nazanin" pitchFamily="2" charset="-78"/>
              </a:rPr>
              <a:t>.</a:t>
            </a:r>
          </a:p>
          <a:p>
            <a:pPr marL="0" lvl="0" indent="0" algn="r" rtl="1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endParaRPr kumimoji="1" lang="en-US" sz="2200" b="1" kern="0" dirty="0" smtClean="0">
              <a:latin typeface="Arial"/>
              <a:cs typeface="B Nazanin" pitchFamily="2" charset="-78"/>
            </a:endParaRP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 3" charset="2"/>
              <a:buChar char=""/>
            </a:pPr>
            <a:r>
              <a:rPr lang="fa-IR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تمرینات سنگین  و شرکت در مسابقات سخت می تواند تنش های سنگینی را به بدن  وارد کند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9" name="Picture 3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73" y="4648199"/>
            <a:ext cx="29051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41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391400" cy="838200"/>
          </a:xfrm>
        </p:spPr>
        <p:txBody>
          <a:bodyPr>
            <a:normAutofit/>
          </a:bodyPr>
          <a:lstStyle/>
          <a:p>
            <a:pPr algn="ctr"/>
            <a:endParaRPr lang="en-US" sz="32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0833" y="1371600"/>
            <a:ext cx="7467600" cy="4873752"/>
          </a:xfrm>
        </p:spPr>
        <p:txBody>
          <a:bodyPr>
            <a:normAutofit/>
          </a:bodyPr>
          <a:lstStyle/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v"/>
            </a:pPr>
            <a:r>
              <a:rPr lang="fa-IR" sz="2000" b="1" dirty="0">
                <a:solidFill>
                  <a:srgbClr val="FF0000"/>
                </a:solidFill>
                <a:latin typeface="Trebuchet MS"/>
                <a:cs typeface="B Nazanin" pitchFamily="2" charset="-78"/>
              </a:rPr>
              <a:t>استفاده از مکمل های </a:t>
            </a:r>
            <a:r>
              <a:rPr lang="fa-IR" sz="2000" b="1" dirty="0" smtClean="0">
                <a:solidFill>
                  <a:srgbClr val="FF0000"/>
                </a:solidFill>
                <a:latin typeface="Trebuchet MS"/>
                <a:cs typeface="B Nazanin" pitchFamily="2" charset="-78"/>
              </a:rPr>
              <a:t>ویتامینی</a:t>
            </a:r>
            <a:endParaRPr lang="en-US" sz="2000" b="1" dirty="0" smtClean="0">
              <a:solidFill>
                <a:srgbClr val="FF0000"/>
              </a:solidFill>
              <a:latin typeface="Trebuchet MS"/>
              <a:cs typeface="B Nazanin" pitchFamily="2" charset="-78"/>
            </a:endParaRP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v"/>
            </a:pPr>
            <a:r>
              <a:rPr lang="fa-IR" sz="2000" dirty="0" smtClean="0">
                <a:latin typeface="Trebuchet MS"/>
                <a:cs typeface="B Nazanin" pitchFamily="2" charset="-78"/>
              </a:rPr>
              <a:t>مکمل های مولتی ویتامین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v"/>
            </a:pPr>
            <a:r>
              <a:rPr lang="fa-IR" sz="2000" dirty="0" smtClean="0">
                <a:latin typeface="Trebuchet MS"/>
                <a:cs typeface="B Nazanin" pitchFamily="2" charset="-78"/>
              </a:rPr>
              <a:t>فارماتون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v"/>
            </a:pPr>
            <a:r>
              <a:rPr lang="fa-IR" sz="2000" dirty="0" smtClean="0">
                <a:latin typeface="Trebuchet MS"/>
                <a:cs typeface="B Nazanin" pitchFamily="2" charset="-78"/>
              </a:rPr>
              <a:t>سنتروم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v"/>
            </a:pPr>
            <a:r>
              <a:rPr lang="en-US" sz="2000" dirty="0" err="1" smtClean="0">
                <a:latin typeface="Trebuchet MS"/>
                <a:cs typeface="B Nazanin" pitchFamily="2" charset="-78"/>
              </a:rPr>
              <a:t>WellWoman</a:t>
            </a:r>
            <a:endParaRPr lang="en-US" sz="2000" dirty="0" smtClean="0">
              <a:latin typeface="Trebuchet MS"/>
              <a:cs typeface="B Nazanin" pitchFamily="2" charset="-78"/>
            </a:endParaRP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v"/>
            </a:pPr>
            <a:r>
              <a:rPr lang="fa-IR" sz="2000" dirty="0" smtClean="0">
                <a:latin typeface="Trebuchet MS"/>
                <a:cs typeface="B Nazanin" pitchFamily="2" charset="-78"/>
              </a:rPr>
              <a:t>قرص جوشان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v"/>
            </a:pPr>
            <a:r>
              <a:rPr lang="fa-IR" sz="2000" dirty="0" smtClean="0">
                <a:latin typeface="Trebuchet MS"/>
                <a:cs typeface="B Nazanin" pitchFamily="2" charset="-78"/>
              </a:rPr>
              <a:t>شربت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v"/>
            </a:pPr>
            <a:r>
              <a:rPr lang="fa-IR" sz="2000" dirty="0" smtClean="0">
                <a:solidFill>
                  <a:prstClr val="black"/>
                </a:solidFill>
                <a:latin typeface="Calibri"/>
                <a:cs typeface="B Nazanin" pitchFamily="2" charset="-78"/>
              </a:rPr>
              <a:t>ویتامین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B Nazanin" pitchFamily="2" charset="-78"/>
              </a:rPr>
              <a:t>D</a:t>
            </a:r>
            <a:endParaRPr lang="fa-IR" sz="2000" dirty="0">
              <a:solidFill>
                <a:prstClr val="black"/>
              </a:solidFill>
              <a:latin typeface="Calibri"/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fa-IR" sz="2000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ویتامین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B Nazanin" pitchFamily="2" charset="-78"/>
              </a:rPr>
              <a:t>C</a:t>
            </a:r>
            <a:endParaRPr lang="fa-IR" sz="2000" dirty="0" smtClean="0">
              <a:solidFill>
                <a:prstClr val="black"/>
              </a:solidFill>
              <a:latin typeface="Calibri"/>
              <a:cs typeface="B Nazanin" pitchFamily="2" charset="-78"/>
            </a:endParaRPr>
          </a:p>
          <a:p>
            <a:pPr marL="0" lvl="0" indent="0" algn="r" defTabSz="457200" rtl="1">
              <a:spcBef>
                <a:spcPts val="1000"/>
              </a:spcBef>
              <a:buClr>
                <a:srgbClr val="F0AD00"/>
              </a:buClr>
              <a:buSzPct val="80000"/>
              <a:buNone/>
            </a:pPr>
            <a:endParaRPr lang="fa-IR" sz="2800" b="1" dirty="0" smtClean="0">
              <a:solidFill>
                <a:srgbClr val="FF0000"/>
              </a:solidFill>
              <a:latin typeface="Trebuchet MS"/>
              <a:cs typeface="B Lotus" pitchFamily="2" charset="-78"/>
            </a:endParaRPr>
          </a:p>
          <a:p>
            <a:pPr marL="0" lvl="0" indent="0" algn="r" defTabSz="457200" rtl="1">
              <a:spcBef>
                <a:spcPts val="1000"/>
              </a:spcBef>
              <a:buClr>
                <a:srgbClr val="F0AD00"/>
              </a:buClr>
              <a:buSzPct val="80000"/>
              <a:buNone/>
            </a:pPr>
            <a:endParaRPr lang="fa-IR" sz="2800" b="1" dirty="0" smtClean="0">
              <a:solidFill>
                <a:srgbClr val="FF0000"/>
              </a:solidFill>
              <a:latin typeface="Trebuchet MS"/>
              <a:cs typeface="B Lotus" pitchFamily="2" charset="-78"/>
            </a:endParaRP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v"/>
            </a:pPr>
            <a:endParaRPr lang="fa-IR" sz="2800" b="1" dirty="0">
              <a:solidFill>
                <a:srgbClr val="FF0000"/>
              </a:solidFill>
              <a:latin typeface="Trebuchet MS"/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4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2133600" cy="24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farhang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7659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12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pPr algn="ctr" rt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4873752"/>
          </a:xfrm>
        </p:spPr>
        <p:txBody>
          <a:bodyPr>
            <a:normAutofit/>
          </a:bodyPr>
          <a:lstStyle/>
          <a:p>
            <a:pPr algn="just" rtl="1">
              <a:buClr>
                <a:srgbClr val="92D050"/>
              </a:buClr>
              <a:buFont typeface="Wingdings" pitchFamily="2" charset="2"/>
              <a:buChar char="q"/>
            </a:pPr>
            <a:r>
              <a:rPr lang="fa-IR" sz="2200" b="1" dirty="0" smtClean="0">
                <a:solidFill>
                  <a:srgbClr val="FF0000"/>
                </a:solidFill>
                <a:cs typeface="B Nazanin" pitchFamily="2" charset="-78"/>
              </a:rPr>
              <a:t>ویتامین های محلول در چربی</a:t>
            </a:r>
          </a:p>
          <a:p>
            <a:pPr lvl="0" algn="r" rtl="1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75000"/>
              <a:buFont typeface="Wingdings" pitchFamily="2" charset="2"/>
              <a:buChar char="q"/>
            </a:pPr>
            <a:r>
              <a:rPr kumimoji="1" lang="fa-IR" sz="2000" kern="0" dirty="0">
                <a:latin typeface="Arial"/>
                <a:cs typeface="B Nazanin" pitchFamily="2" charset="-78"/>
              </a:rPr>
              <a:t>به استثنای بعضی از موارد خاص، ویتامین های محلول در چربی برخلاف ویتامین های محلول در آب از راه ادرار دفع نمی </a:t>
            </a:r>
            <a:r>
              <a:rPr kumimoji="1" lang="fa-IR" sz="2000" kern="0" dirty="0" smtClean="0">
                <a:latin typeface="Arial"/>
                <a:cs typeface="B Nazanin" pitchFamily="2" charset="-78"/>
              </a:rPr>
              <a:t>شوند.</a:t>
            </a:r>
          </a:p>
          <a:p>
            <a:pPr lvl="0" algn="r" rtl="1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75000"/>
              <a:buFont typeface="Wingdings" pitchFamily="2" charset="2"/>
              <a:buChar char="q"/>
            </a:pPr>
            <a:r>
              <a:rPr kumimoji="1" lang="fa-IR" sz="2000" kern="0" dirty="0">
                <a:latin typeface="Arial"/>
                <a:cs typeface="B Nazanin" pitchFamily="2" charset="-78"/>
              </a:rPr>
              <a:t>ب</a:t>
            </a:r>
            <a:r>
              <a:rPr kumimoji="1" lang="fa-IR" sz="2000" kern="0" dirty="0" smtClean="0">
                <a:latin typeface="Arial"/>
                <a:cs typeface="B Nazanin" pitchFamily="2" charset="-78"/>
              </a:rPr>
              <a:t>رخلاف 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ویتامین های محلول در آب که در بدن ذخیره نمی شوند، ویتامین های محلول در چربی در بدن و به ویژه در کبد ذخیره می شوند، به همین دلیل اختلالات حاصل از کمبود آنها دیرتر ظاهر می شود</a:t>
            </a:r>
            <a:r>
              <a:rPr kumimoji="1" lang="fa-IR" sz="2000" kern="0" dirty="0" smtClean="0">
                <a:latin typeface="Arial"/>
                <a:cs typeface="B Nazanin" pitchFamily="2" charset="-78"/>
              </a:rPr>
              <a:t>.</a:t>
            </a:r>
          </a:p>
          <a:p>
            <a:pPr lvl="0" algn="r" rtl="1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75000"/>
              <a:buFont typeface="Wingdings" pitchFamily="2" charset="2"/>
              <a:buChar char="q"/>
            </a:pPr>
            <a:r>
              <a:rPr lang="fa-IR" sz="2000" dirty="0">
                <a:latin typeface="Times New Roman" pitchFamily="18" charset="0"/>
                <a:cs typeface="B Nazanin" pitchFamily="2" charset="-78"/>
              </a:rPr>
              <a:t>ویتامین های محلول در چربی عبارت اند </a:t>
            </a:r>
            <a:r>
              <a:rPr lang="fa-IR" sz="2000" dirty="0">
                <a:solidFill>
                  <a:srgbClr val="006666"/>
                </a:solidFill>
                <a:latin typeface="Times New Roman" pitchFamily="18" charset="0"/>
                <a:cs typeface="B Nazanin" pitchFamily="2" charset="-78"/>
              </a:rPr>
              <a:t>از</a:t>
            </a:r>
            <a:r>
              <a:rPr lang="fa-IR" sz="2000" dirty="0">
                <a:solidFill>
                  <a:srgbClr val="006666"/>
                </a:solidFill>
                <a:latin typeface="Times New Roman" pitchFamily="18" charset="0"/>
                <a:cs typeface="Arial" charset="0"/>
              </a:rPr>
              <a:t>: </a:t>
            </a: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K</a:t>
            </a:r>
            <a:r>
              <a:rPr lang="fa-IR" sz="2000" dirty="0">
                <a:solidFill>
                  <a:srgbClr val="006666"/>
                </a:solidFill>
                <a:latin typeface="Times New Roman" pitchFamily="18" charset="0"/>
                <a:cs typeface="Arial" charset="0"/>
              </a:rPr>
              <a:t>، </a:t>
            </a: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E</a:t>
            </a:r>
            <a:r>
              <a:rPr lang="fa-IR" sz="2000" dirty="0">
                <a:solidFill>
                  <a:srgbClr val="006666"/>
                </a:solidFill>
                <a:latin typeface="Times New Roman" pitchFamily="18" charset="0"/>
                <a:cs typeface="Arial" charset="0"/>
              </a:rPr>
              <a:t>، </a:t>
            </a: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D</a:t>
            </a:r>
            <a:r>
              <a:rPr lang="fa-IR" sz="2000" dirty="0">
                <a:solidFill>
                  <a:srgbClr val="006666"/>
                </a:solidFill>
                <a:latin typeface="Times New Roman" pitchFamily="18" charset="0"/>
                <a:cs typeface="Arial" charset="0"/>
              </a:rPr>
              <a:t>، 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A</a:t>
            </a:r>
            <a:endParaRPr lang="fa-IR" sz="2000" b="1" dirty="0">
              <a:latin typeface="Times New Roman" pitchFamily="18" charset="0"/>
              <a:cs typeface="B Nazanin" pitchFamily="2" charset="-78"/>
            </a:endParaRPr>
          </a:p>
          <a:p>
            <a:pPr lvl="0" algn="r" rtl="1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75000"/>
              <a:buFont typeface="Wingdings" pitchFamily="2" charset="2"/>
              <a:buChar char="q"/>
            </a:pPr>
            <a:r>
              <a:rPr kumimoji="1" lang="fa-IR" sz="2000" kern="0" dirty="0">
                <a:latin typeface="Arial"/>
                <a:cs typeface="B Nazanin" pitchFamily="2" charset="-78"/>
              </a:rPr>
              <a:t>در اثر ذخیره چربی در بدن و دفع نشدن ویتامین های محلول در چربی اضافی، مصرف زیاده از حد ویتامینهای </a:t>
            </a:r>
            <a:r>
              <a:rPr kumimoji="1" lang="en-US" sz="2000" kern="0" dirty="0">
                <a:latin typeface="Arial"/>
                <a:cs typeface="B Nazanin" pitchFamily="2" charset="-78"/>
              </a:rPr>
              <a:t>A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، </a:t>
            </a:r>
            <a:r>
              <a:rPr kumimoji="1" lang="en-US" sz="2000" kern="0" dirty="0">
                <a:latin typeface="Arial"/>
                <a:cs typeface="B Nazanin" pitchFamily="2" charset="-78"/>
              </a:rPr>
              <a:t>D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 و </a:t>
            </a:r>
            <a:r>
              <a:rPr kumimoji="1" lang="en-US" sz="2000" kern="0" dirty="0">
                <a:latin typeface="Arial"/>
                <a:cs typeface="B Nazanin" pitchFamily="2" charset="-78"/>
              </a:rPr>
              <a:t>K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 ایجاد مسمومیت می کند</a:t>
            </a:r>
            <a:endParaRPr lang="fa-IR" sz="2000" b="1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146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2362200" cy="157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90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407152"/>
          </a:xfrm>
        </p:spPr>
        <p:txBody>
          <a:bodyPr>
            <a:normAutofit/>
          </a:bodyPr>
          <a:lstStyle/>
          <a:p>
            <a:pPr algn="r" rtl="1"/>
            <a:r>
              <a:rPr kumimoji="1" lang="fa-IR" sz="2000" b="1" kern="0" dirty="0" smtClean="0">
                <a:solidFill>
                  <a:srgbClr val="FF0000"/>
                </a:solidFill>
                <a:latin typeface="Arial"/>
                <a:cs typeface="B Nazanin" pitchFamily="2" charset="-78"/>
              </a:rPr>
              <a:t>ویتامین  های محلول در آب</a:t>
            </a:r>
          </a:p>
          <a:p>
            <a:pPr algn="r" rtl="1">
              <a:buFont typeface="Wingdings" pitchFamily="2" charset="2"/>
              <a:buChar char="q"/>
            </a:pPr>
            <a:r>
              <a:rPr kumimoji="1" lang="fa-IR" sz="2000" kern="0" dirty="0" smtClean="0">
                <a:latin typeface="Arial"/>
                <a:cs typeface="B Nazanin" pitchFamily="2" charset="-78"/>
              </a:rPr>
              <a:t>این 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نوع ویتامین ها برای رشد و نمو طبیعی، تولید مثل، شیردهی، فعالیت عضلانی زیاد و نیز برای حفظ تندرستی و بهبود بیماریها ضرورت </a:t>
            </a:r>
            <a:r>
              <a:rPr kumimoji="1" lang="fa-IR" sz="2000" kern="0" dirty="0" smtClean="0">
                <a:latin typeface="Arial"/>
                <a:cs typeface="B Nazanin" pitchFamily="2" charset="-78"/>
              </a:rPr>
              <a:t>دارد</a:t>
            </a:r>
          </a:p>
          <a:p>
            <a:pPr marL="0" indent="0" algn="r" rtl="1">
              <a:buNone/>
            </a:pPr>
            <a:endParaRPr kumimoji="1" lang="fa-IR" sz="2000" kern="0" dirty="0" smtClean="0">
              <a:latin typeface="Arial"/>
              <a:cs typeface="B Nazanin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kumimoji="1" lang="fa-IR" sz="2000" kern="0" dirty="0" smtClean="0">
                <a:latin typeface="Arial"/>
                <a:cs typeface="B Nazanin" pitchFamily="2" charset="-78"/>
              </a:rPr>
              <a:t> ویتامین های محلول 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در </a:t>
            </a:r>
            <a:r>
              <a:rPr kumimoji="1" lang="fa-IR" sz="2000" kern="0" dirty="0" smtClean="0">
                <a:latin typeface="Arial"/>
                <a:cs typeface="B Nazanin" pitchFamily="2" charset="-78"/>
              </a:rPr>
              <a:t>آب  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برخلاف ویتامین های </a:t>
            </a:r>
            <a:r>
              <a:rPr kumimoji="1" lang="fa-IR" sz="2000" kern="0" dirty="0" smtClean="0">
                <a:latin typeface="Arial"/>
                <a:cs typeface="B Nazanin" pitchFamily="2" charset="-78"/>
              </a:rPr>
              <a:t> محلول در چربی از 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راه ادرار دفع </a:t>
            </a:r>
            <a:r>
              <a:rPr kumimoji="1" lang="fa-IR" sz="2000" kern="0" dirty="0" smtClean="0">
                <a:latin typeface="Arial"/>
                <a:cs typeface="B Nazanin" pitchFamily="2" charset="-78"/>
              </a:rPr>
              <a:t>می 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شوند</a:t>
            </a:r>
            <a:r>
              <a:rPr kumimoji="1" lang="fa-IR" sz="2000" kern="0" dirty="0" smtClean="0">
                <a:latin typeface="Arial"/>
                <a:cs typeface="B Nazanin" pitchFamily="2" charset="-78"/>
              </a:rPr>
              <a:t>.</a:t>
            </a:r>
          </a:p>
          <a:p>
            <a:pPr algn="r" rtl="1">
              <a:buFont typeface="Wingdings" pitchFamily="2" charset="2"/>
              <a:buChar char="q"/>
            </a:pPr>
            <a:endParaRPr kumimoji="1" lang="fa-IR" sz="2000" kern="0" dirty="0" smtClean="0">
              <a:latin typeface="Arial"/>
              <a:cs typeface="B Nazanin" pitchFamily="2" charset="-78"/>
            </a:endParaRPr>
          </a:p>
          <a:p>
            <a:pPr lvl="0" algn="r" rtl="1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q"/>
            </a:pPr>
            <a:r>
              <a:rPr kumimoji="1" lang="fa-IR" sz="2000" kern="0" dirty="0">
                <a:latin typeface="Arial"/>
                <a:cs typeface="B Nazanin" pitchFamily="2" charset="-78"/>
              </a:rPr>
              <a:t>ویتامین های محلول در آب عبارت اند از: ویتامین </a:t>
            </a:r>
            <a:r>
              <a:rPr kumimoji="1" lang="en-US" sz="2000" kern="0" dirty="0">
                <a:latin typeface="Arial"/>
                <a:cs typeface="B Nazanin" pitchFamily="2" charset="-78"/>
              </a:rPr>
              <a:t>C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 و ویتامینهای گروه </a:t>
            </a:r>
            <a:r>
              <a:rPr kumimoji="1" lang="en-US" sz="2000" kern="0" dirty="0">
                <a:latin typeface="Arial"/>
                <a:cs typeface="B Nazanin" pitchFamily="2" charset="-78"/>
              </a:rPr>
              <a:t>B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، شامل تیامین (1</a:t>
            </a:r>
            <a:r>
              <a:rPr kumimoji="1" lang="en-US" sz="2000" kern="0" dirty="0">
                <a:latin typeface="Arial"/>
                <a:cs typeface="B Nazanin" pitchFamily="2" charset="-78"/>
              </a:rPr>
              <a:t>B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)، رایبوفلاوین (2</a:t>
            </a:r>
            <a:r>
              <a:rPr kumimoji="1" lang="en-US" sz="2000" kern="0" dirty="0">
                <a:latin typeface="Arial"/>
                <a:cs typeface="B Nazanin" pitchFamily="2" charset="-78"/>
              </a:rPr>
              <a:t>B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)، نیاسین </a:t>
            </a:r>
            <a:r>
              <a:rPr kumimoji="1" lang="en-US" sz="2000" kern="0" dirty="0">
                <a:latin typeface="Arial"/>
                <a:cs typeface="B Nazanin" pitchFamily="2" charset="-78"/>
              </a:rPr>
              <a:t>(PP)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، اسید پانتوتنیک، پیریدوکسین (6</a:t>
            </a:r>
            <a:r>
              <a:rPr kumimoji="1" lang="en-US" sz="2000" kern="0" dirty="0">
                <a:latin typeface="Arial"/>
                <a:cs typeface="B Nazanin" pitchFamily="2" charset="-78"/>
              </a:rPr>
              <a:t>B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)، بیوتین </a:t>
            </a:r>
            <a:r>
              <a:rPr kumimoji="1" lang="en-US" sz="2000" kern="0" dirty="0">
                <a:latin typeface="Arial"/>
                <a:cs typeface="B Nazanin" pitchFamily="2" charset="-78"/>
              </a:rPr>
              <a:t>(H)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، اسید فولیک یا فولاسین </a:t>
            </a:r>
            <a:r>
              <a:rPr kumimoji="1" lang="en-US" sz="2000" kern="0" dirty="0">
                <a:latin typeface="Arial"/>
                <a:cs typeface="B Nazanin" pitchFamily="2" charset="-78"/>
              </a:rPr>
              <a:t>M)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 یا </a:t>
            </a:r>
            <a:r>
              <a:rPr kumimoji="1" lang="en-US" sz="2000" kern="0" dirty="0">
                <a:latin typeface="Arial"/>
                <a:cs typeface="B Nazanin" pitchFamily="2" charset="-78"/>
              </a:rPr>
              <a:t>(BC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، سیانوکوبالامین (12</a:t>
            </a:r>
            <a:r>
              <a:rPr kumimoji="1" lang="en-US" sz="2000" kern="0" dirty="0">
                <a:latin typeface="Arial"/>
                <a:cs typeface="B Nazanin" pitchFamily="2" charset="-78"/>
              </a:rPr>
              <a:t>B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).</a:t>
            </a:r>
          </a:p>
          <a:p>
            <a:pPr algn="r" rtl="1"/>
            <a:endParaRPr lang="en-US" sz="20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170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16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q"/>
            </a:pPr>
            <a:r>
              <a:rPr kumimoji="1" lang="fa-IR" b="1" kern="0" dirty="0" smtClean="0">
                <a:solidFill>
                  <a:srgbClr val="FF0000"/>
                </a:solidFill>
                <a:latin typeface="Arial"/>
                <a:cs typeface="B Nazanin" pitchFamily="2" charset="-78"/>
              </a:rPr>
              <a:t>ویتامین </a:t>
            </a:r>
            <a:r>
              <a:rPr kumimoji="1" lang="en-US" b="1" kern="0" dirty="0" smtClean="0">
                <a:solidFill>
                  <a:srgbClr val="FF0000"/>
                </a:solidFill>
                <a:latin typeface="Arial"/>
                <a:cs typeface="B Nazanin" pitchFamily="2" charset="-78"/>
              </a:rPr>
              <a:t>D3</a:t>
            </a:r>
          </a:p>
          <a:p>
            <a:pPr algn="r" rtl="1">
              <a:buFont typeface="Wingdings" pitchFamily="2" charset="2"/>
              <a:buChar char="q"/>
            </a:pPr>
            <a:r>
              <a:rPr kumimoji="1" lang="fa-IR" sz="2200" kern="0" dirty="0" smtClean="0">
                <a:latin typeface="Arial"/>
                <a:cs typeface="B Nazanin" pitchFamily="2" charset="-78"/>
              </a:rPr>
              <a:t>ساختن کلسیم</a:t>
            </a:r>
          </a:p>
          <a:p>
            <a:pPr algn="r" rtl="1">
              <a:buFont typeface="Wingdings" pitchFamily="2" charset="2"/>
              <a:buChar char="q"/>
            </a:pPr>
            <a:r>
              <a:rPr kumimoji="1" lang="fa-IR" sz="2200" kern="0" dirty="0" smtClean="0">
                <a:latin typeface="Arial"/>
                <a:cs typeface="B Nazanin" pitchFamily="2" charset="-78"/>
              </a:rPr>
              <a:t>جلوگیری پوکی استخوان</a:t>
            </a:r>
          </a:p>
          <a:p>
            <a:pPr algn="r" rtl="1">
              <a:buFont typeface="Wingdings" pitchFamily="2" charset="2"/>
              <a:buChar char="q"/>
            </a:pPr>
            <a:r>
              <a:rPr kumimoji="1" lang="fa-IR" sz="2200" kern="0" dirty="0" smtClean="0">
                <a:latin typeface="Arial"/>
                <a:cs typeface="B Nazanin" pitchFamily="2" charset="-78"/>
              </a:rPr>
              <a:t>جلوگیری از بیماری </a:t>
            </a:r>
            <a:r>
              <a:rPr kumimoji="1" lang="en-US" sz="2200" kern="0" dirty="0" smtClean="0">
                <a:latin typeface="Arial"/>
                <a:cs typeface="B Nazanin" pitchFamily="2" charset="-78"/>
              </a:rPr>
              <a:t>MS</a:t>
            </a:r>
            <a:r>
              <a:rPr kumimoji="1" lang="fa-IR" sz="2200" kern="0" dirty="0" smtClean="0">
                <a:latin typeface="Arial"/>
                <a:cs typeface="B Nazanin" pitchFamily="2" charset="-78"/>
              </a:rPr>
              <a:t> </a:t>
            </a:r>
          </a:p>
          <a:p>
            <a:pPr algn="r" rtl="1">
              <a:buFont typeface="Wingdings" pitchFamily="2" charset="2"/>
              <a:buChar char="q"/>
            </a:pPr>
            <a:r>
              <a:rPr kumimoji="1" lang="fa-IR" sz="2200" kern="0" dirty="0" smtClean="0">
                <a:latin typeface="Arial"/>
                <a:cs typeface="B Nazanin" pitchFamily="2" charset="-78"/>
              </a:rPr>
              <a:t>تقویت سیستم ایمنی</a:t>
            </a:r>
          </a:p>
          <a:p>
            <a:pPr algn="r" rtl="1">
              <a:buFont typeface="Wingdings" pitchFamily="2" charset="2"/>
              <a:buChar char="q"/>
            </a:pPr>
            <a:r>
              <a:rPr kumimoji="1" lang="fa-IR" sz="2200" kern="0" dirty="0" smtClean="0">
                <a:latin typeface="Arial"/>
                <a:cs typeface="B Nazanin" pitchFamily="2" charset="-78"/>
              </a:rPr>
              <a:t>مصرف قرص50000 در هر ماه</a:t>
            </a:r>
          </a:p>
          <a:p>
            <a:pPr algn="r" rtl="1">
              <a:buFont typeface="Wingdings" pitchFamily="2" charset="2"/>
              <a:buChar char="q"/>
            </a:pPr>
            <a:r>
              <a:rPr kumimoji="1" lang="fa-IR" sz="2200" kern="0" dirty="0" smtClean="0">
                <a:latin typeface="Arial"/>
                <a:cs typeface="B Nazanin" pitchFamily="2" charset="-78"/>
              </a:rPr>
              <a:t>مصرف زیاذ مسمومیت و کبد چرب</a:t>
            </a:r>
            <a:endParaRPr kumimoji="1" lang="fa-IR" sz="2200" kern="0" dirty="0">
              <a:latin typeface="Arial"/>
              <a:cs typeface="B Nazanin" pitchFamily="2" charset="-78"/>
            </a:endParaRPr>
          </a:p>
          <a:p>
            <a:pPr lvl="0" algn="r" rtl="1">
              <a:buClr>
                <a:srgbClr val="FE8637"/>
              </a:buClr>
              <a:buFont typeface="Wingdings" pitchFamily="2" charset="2"/>
              <a:buChar char="q"/>
            </a:pPr>
            <a:endParaRPr kumimoji="1" lang="fa-IR" b="1" kern="0" dirty="0" smtClean="0">
              <a:solidFill>
                <a:prstClr val="black"/>
              </a:solidFill>
              <a:latin typeface="Arial"/>
              <a:cs typeface="B Nazanin" pitchFamily="2" charset="-78"/>
            </a:endParaRPr>
          </a:p>
          <a:p>
            <a:pPr lvl="0" algn="r" rtl="1">
              <a:buClr>
                <a:srgbClr val="FE8637"/>
              </a:buClr>
              <a:buFont typeface="Wingdings" pitchFamily="2" charset="2"/>
              <a:buChar char="q"/>
            </a:pPr>
            <a:endParaRPr kumimoji="1" lang="fa-IR" b="1" kern="0" dirty="0">
              <a:solidFill>
                <a:prstClr val="black"/>
              </a:solidFill>
              <a:latin typeface="Arial"/>
              <a:cs typeface="B Nazanin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2" descr="C:\Users\farhang\Desktop\d3-100_0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0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eneric (Standard)">
  <a:themeElements>
    <a:clrScheme name="Generic (Standard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Generic (Standard)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4756</TotalTime>
  <Words>1321</Words>
  <Application>Microsoft Office PowerPoint</Application>
  <PresentationFormat>On-screen Show (4:3)</PresentationFormat>
  <Paragraphs>212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Oriel</vt:lpstr>
      <vt:lpstr>1_Generic (Standard)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تعداد واحد درو زدر جدول محاسبه می شوند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کار کلاسی بیوشیمی</dc:title>
  <dc:creator>farhang</dc:creator>
  <cp:lastModifiedBy>farhang</cp:lastModifiedBy>
  <cp:revision>605</cp:revision>
  <dcterms:created xsi:type="dcterms:W3CDTF">2019-11-04T17:57:05Z</dcterms:created>
  <dcterms:modified xsi:type="dcterms:W3CDTF">2020-04-20T16:24:23Z</dcterms:modified>
</cp:coreProperties>
</file>